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5" r:id="rId5"/>
    <p:sldMasterId id="2147483684" r:id="rId6"/>
  </p:sldMasterIdLst>
  <p:notesMasterIdLst>
    <p:notesMasterId r:id="rId32"/>
  </p:notesMasterIdLst>
  <p:sldIdLst>
    <p:sldId id="385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570" r:id="rId30"/>
    <p:sldId id="560" r:id="rId31"/>
  </p:sldIdLst>
  <p:sldSz cx="24384000" cy="13716000"/>
  <p:notesSz cx="6669088" cy="9926638"/>
  <p:embeddedFontLst>
    <p:embeddedFont>
      <p:font typeface="微软雅黑" panose="020B0503020204020204" pitchFamily="34" charset="-122"/>
      <p:regular r:id="rId33"/>
      <p:bold r:id="rId34"/>
    </p:embeddedFont>
    <p:embeddedFont>
      <p:font typeface="Play" panose="020B0604020202020204" charset="0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36" roundtripDataSignature="AMtx7mhubvV6r9JZ8uuLgVgiY/Boasxnu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anie Xu" initials="" lastIdx="1" clrIdx="0"/>
  <p:cmAuthor id="1" name="Lina Svedlund" initials="LS" lastIdx="1" clrIdx="1">
    <p:extLst>
      <p:ext uri="{19B8F6BF-5375-455C-9EA6-DF929625EA0E}">
        <p15:presenceInfo xmlns:p15="http://schemas.microsoft.com/office/powerpoint/2012/main" userId="S::Lina.Svedlund@ergomedgroup.com::2ebbef05-9718-4e66-89e5-d30fd4e4bb94" providerId="AD"/>
      </p:ext>
    </p:extLst>
  </p:cmAuthor>
  <p:cmAuthor id="2" name="Nan Shao" initials="NS" lastIdx="1" clrIdx="2">
    <p:extLst>
      <p:ext uri="{19B8F6BF-5375-455C-9EA6-DF929625EA0E}">
        <p15:presenceInfo xmlns:p15="http://schemas.microsoft.com/office/powerpoint/2012/main" userId="S::Nan.Shao@ergomedgroup.com::a0c47659-8f0b-40a6-8a9b-4a8b756ddba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2A51A-34A1-4E83-A268-CA7C8CDD0171}" v="1" dt="2026-09-02T09:48:48.017"/>
    <p1510:client id="{516C46E7-3246-D626-8AD9-3E2C8FE75231}" v="15" dt="2026-09-02T11:26:52.483"/>
    <p1510:client id="{B65C85AC-97C0-4E5E-AF2E-5B9CB6A19744}" v="376" dt="2026-09-03T07:31:07.9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2184" y="6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font" Target="fonts/font2.fntdata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customschemas.google.com/relationships/presentationmetadata" Target="meta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3.fntdata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1.fntdata"/><Relationship Id="rId38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8-24T13:55:55.633" idx="1">
    <p:pos x="264" y="-473"/>
    <p:text>assets在医学术语上翻译成“资产”对吗？还是应该翻译“临床资产”？我看到客户第一版邮件给的中文题目是： 
For Chinese version, please use the following webinar title: 中国临床资产的全球化决策框架--注册，安全体系与价值实现</p:text>
    <p:extLst mod="1"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commentPostId="AAACAUYLWUo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65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1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en-US"/>
              <a:t>Nan – opening remark about the webinar</a:t>
            </a:r>
            <a:endParaRPr/>
          </a:p>
        </p:txBody>
      </p:sp>
      <p:sp>
        <p:nvSpPr>
          <p:cNvPr id="160" name="Google Shape;16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Each presenter introduce themselves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p3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lang="en-US"/>
              <a:t>Alex</a:t>
            </a:r>
            <a:endParaRPr/>
          </a:p>
        </p:txBody>
      </p:sp>
      <p:sp>
        <p:nvSpPr>
          <p:cNvPr id="192" name="Google Shape;192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Alex</a:t>
            </a:r>
            <a:endParaRPr/>
          </a:p>
        </p:txBody>
      </p:sp>
      <p:sp>
        <p:nvSpPr>
          <p:cNvPr id="228" name="Google Shape;228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0" name="Google Shape;260;p5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Alex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1. China pivotal study plus global confirmatory study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Fruquintinib</a:t>
            </a:r>
            <a:r>
              <a:rPr lang="en-US"/>
              <a:t> is the clearest example.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China data establish efficacy and initial marketing approval, while a global study addresses ethnic representation, treatment-practice differences and regulatory confidence. Global FRESCO-2 study complemented Chinese FRESCO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2. Predominantly China-generated evidence accepted directly by EMA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strongest examples are: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b="1"/>
              <a:t>Sugemalimab</a:t>
            </a:r>
            <a:r>
              <a:rPr lang="en-US"/>
              <a:t>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b="1"/>
              <a:t>Aumolertinib</a:t>
            </a:r>
            <a:r>
              <a:rPr lang="en-US"/>
              <a:t>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b="1"/>
              <a:t>Serplulimab</a:t>
            </a:r>
            <a:r>
              <a:rPr lang="en-US"/>
              <a:t>, with qualifications 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These precedents suggest that EMA can accept geographically concentrated evidence when: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the treatment effect is large and clinically persuasive;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disease biology is not expected to differ materially;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pharmacokinetics and exposure-response are adequately characterised;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the comparator remains clinically relevant;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safety exposure is sufficiently mature; </a:t>
            </a:r>
            <a:endParaRPr/>
          </a:p>
          <a:p>
            <a:pPr marL="342900" lvl="0" indent="-3429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/>
              <a:t>inspection and data-integrity concerns are resolved.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1" name="Google Shape;261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p6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7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Google Shape;348;p8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7" name="Google Shape;377;p9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4" name="Google Shape;414;p10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5" name="Google Shape;415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1" name="Google Shape;441;p11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2" name="Google Shape;442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2" name="Google Shape;472;p12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3" name="Google Shape;473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0" name="Google Shape;510;p13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1" name="Google Shape;511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1" name="Google Shape;561;p14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2" name="Google Shape;562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3" name="Google Shape;593;p15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1" name="Google Shape;641;p16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2" name="Google Shape;642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8" name="Google Shape;678;p17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Sanja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5" name="Google Shape;715;p18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Sanja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7" name="Google Shape;737;p19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Alex</a:t>
            </a:r>
            <a:endParaRPr/>
          </a:p>
        </p:txBody>
      </p:sp>
      <p:sp>
        <p:nvSpPr>
          <p:cNvPr id="738" name="Google Shape;738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0" name="Google Shape;790;p20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Alex</a:t>
            </a:r>
            <a:endParaRPr/>
          </a:p>
        </p:txBody>
      </p:sp>
      <p:sp>
        <p:nvSpPr>
          <p:cNvPr id="791" name="Google Shape;791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2" name="Google Shape;832;p21:notes"/>
          <p:cNvSpPr txBox="1">
            <a:spLocks noGrp="1"/>
          </p:cNvSpPr>
          <p:nvPr>
            <p:ph type="body" idx="1"/>
          </p:nvPr>
        </p:nvSpPr>
        <p:spPr>
          <a:xfrm>
            <a:off x="889212" y="4715153"/>
            <a:ext cx="4890600" cy="44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Alex</a:t>
            </a:r>
            <a:endParaRPr/>
          </a:p>
        </p:txBody>
      </p:sp>
      <p:sp>
        <p:nvSpPr>
          <p:cNvPr id="833" name="Google Shape;833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Calibri"/>
              <a:buNone/>
            </a:pPr>
            <a:fld id="{00000000-1234-1234-1234-123412341234}" type="slidenum">
              <a:rPr lang="en-US" sz="4200" b="0" i="0" u="none" strike="noStrike" cap="none">
                <a:solidFill>
                  <a:srgbClr val="003265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4200" b="0" i="0" u="none" strike="noStrike" cap="none">
              <a:solidFill>
                <a:srgbClr val="0032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8" name="Google Shape;878;p22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Alex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">
  <p:cSld name="1_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4" descr="A red and orange smoke"/>
          <p:cNvPicPr preferRelativeResize="0"/>
          <p:nvPr/>
        </p:nvPicPr>
        <p:blipFill rotWithShape="1">
          <a:blip r:embed="rId2">
            <a:alphaModFix amt="13000"/>
          </a:blip>
          <a:srcRect b="19394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4"/>
          <p:cNvSpPr txBox="1">
            <a:spLocks noGrp="1"/>
          </p:cNvSpPr>
          <p:nvPr>
            <p:ph type="body" idx="1"/>
          </p:nvPr>
        </p:nvSpPr>
        <p:spPr>
          <a:xfrm>
            <a:off x="1455914" y="34803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24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15" name="Google Shape;15;p24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4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4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4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4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4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4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4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4"/>
          <p:cNvSpPr txBox="1">
            <a:spLocks noGrp="1"/>
          </p:cNvSpPr>
          <p:nvPr>
            <p:ph type="body" idx="2"/>
          </p:nvPr>
        </p:nvSpPr>
        <p:spPr>
          <a:xfrm>
            <a:off x="1455913" y="53091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4"/>
          <p:cNvSpPr/>
          <p:nvPr/>
        </p:nvSpPr>
        <p:spPr>
          <a:xfrm>
            <a:off x="1455914" y="804971"/>
            <a:ext cx="61161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_elements">
  <p:cSld name="DEFAULT_elements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5" descr="A red and orange smoke"/>
          <p:cNvPicPr preferRelativeResize="0"/>
          <p:nvPr/>
        </p:nvPicPr>
        <p:blipFill rotWithShape="1">
          <a:blip r:embed="rId2">
            <a:alphaModFix amt="13000"/>
          </a:blip>
          <a:srcRect b="19394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D65BBE9-A040-4407-24DA-2AD991215B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34" y="608582"/>
            <a:ext cx="5403011" cy="13591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F03DFA-6C46-D4D5-B6E7-B6E6836A61F8}"/>
              </a:ext>
            </a:extLst>
          </p:cNvPr>
          <p:cNvSpPr/>
          <p:nvPr userDrawn="1"/>
        </p:nvSpPr>
        <p:spPr>
          <a:xfrm>
            <a:off x="20375592" y="-2"/>
            <a:ext cx="4008408" cy="2659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7" name="Google Shape;27;p25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33" name="Google Shape;33;p25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5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5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5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5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5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5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5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028951"/>
            <a:ext cx="24384002" cy="1068705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0"/>
          <p:cNvSpPr/>
          <p:nvPr/>
        </p:nvSpPr>
        <p:spPr>
          <a:xfrm rot="10800000" flipH="1">
            <a:off x="1" y="3029101"/>
            <a:ext cx="24384000" cy="106869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91C39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1"/>
          <p:cNvSpPr/>
          <p:nvPr/>
        </p:nvSpPr>
        <p:spPr>
          <a:xfrm rot="10800000" flipH="1">
            <a:off x="1" y="-1"/>
            <a:ext cx="24384000" cy="12344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91C39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/>
          <p:nvPr/>
        </p:nvSpPr>
        <p:spPr>
          <a:xfrm>
            <a:off x="0" y="1"/>
            <a:ext cx="24384000" cy="1234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ection Header">
  <p:cSld name="4_Section 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3"/>
          <p:cNvSpPr/>
          <p:nvPr/>
        </p:nvSpPr>
        <p:spPr>
          <a:xfrm>
            <a:off x="0" y="1"/>
            <a:ext cx="24384000" cy="1234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3"/>
          <p:cNvSpPr/>
          <p:nvPr/>
        </p:nvSpPr>
        <p:spPr>
          <a:xfrm>
            <a:off x="1" y="0"/>
            <a:ext cx="24384000" cy="258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/>
          <p:nvPr/>
        </p:nvSpPr>
        <p:spPr>
          <a:xfrm rot="5400000" flipH="1">
            <a:off x="10710449" y="-10710432"/>
            <a:ext cx="2963100" cy="243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4"/>
          <p:cNvSpPr/>
          <p:nvPr/>
        </p:nvSpPr>
        <p:spPr>
          <a:xfrm rot="-5400000" flipH="1">
            <a:off x="19616397" y="-1804652"/>
            <a:ext cx="2963100" cy="6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– Red, orange &amp; yellow bg">
  <p:cSld name="1_Title Slide – Red, orange &amp; yellow bg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1_Title Slide – Red, orange &amp; yellow bg">
  <p:cSld name="21_Title Slide – Red, orange &amp; yellow bg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36"/>
          <p:cNvPicPr preferRelativeResize="0"/>
          <p:nvPr/>
        </p:nvPicPr>
        <p:blipFill rotWithShape="1">
          <a:blip r:embed="rId2">
            <a:alphaModFix/>
          </a:blip>
          <a:srcRect l="827" r="680"/>
          <a:stretch/>
        </p:blipFill>
        <p:spPr>
          <a:xfrm>
            <a:off x="0" y="12307824"/>
            <a:ext cx="24383999" cy="140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5031" y="12599132"/>
            <a:ext cx="5902434" cy="82556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6"/>
          <p:cNvSpPr txBox="1"/>
          <p:nvPr/>
        </p:nvSpPr>
        <p:spPr>
          <a:xfrm>
            <a:off x="746236" y="12468187"/>
            <a:ext cx="61800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www.primevigilance.com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6"/>
          <p:cNvSpPr txBox="1">
            <a:spLocks noGrp="1"/>
          </p:cNvSpPr>
          <p:nvPr>
            <p:ph type="title"/>
          </p:nvPr>
        </p:nvSpPr>
        <p:spPr>
          <a:xfrm>
            <a:off x="838386" y="398366"/>
            <a:ext cx="22110000" cy="12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6222"/>
              </a:buClr>
              <a:buSzPts val="8800"/>
              <a:buFont typeface="Arial"/>
              <a:buNone/>
              <a:defRPr sz="8800" b="0" i="0" u="none" strike="noStrike" cap="none">
                <a:solidFill>
                  <a:srgbClr val="F2622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– Red, orange &amp; yellow bg">
  <p:cSld name="2_Title Slide – Red, orange &amp; yellow bg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able of Contents">
  <p:cSld name="3_Table of Conten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8"/>
          <p:cNvSpPr/>
          <p:nvPr/>
        </p:nvSpPr>
        <p:spPr>
          <a:xfrm>
            <a:off x="9517080" y="0"/>
            <a:ext cx="14866800" cy="13716000"/>
          </a:xfrm>
          <a:prstGeom prst="rect">
            <a:avLst/>
          </a:prstGeom>
          <a:solidFill>
            <a:srgbClr val="25355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376"/>
              <a:buFont typeface="Arial"/>
              <a:buNone/>
            </a:pPr>
            <a:endParaRPr sz="33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8"/>
          <p:cNvSpPr/>
          <p:nvPr/>
        </p:nvSpPr>
        <p:spPr>
          <a:xfrm>
            <a:off x="657930" y="12529438"/>
            <a:ext cx="923938" cy="676571"/>
          </a:xfrm>
          <a:custGeom>
            <a:avLst/>
            <a:gdLst/>
            <a:ahLst/>
            <a:cxnLst/>
            <a:rect l="l" t="t" r="r" b="b"/>
            <a:pathLst>
              <a:path w="369575" h="360838" extrusionOk="0">
                <a:moveTo>
                  <a:pt x="-166" y="265880"/>
                </a:moveTo>
                <a:cubicBezTo>
                  <a:pt x="39267" y="291313"/>
                  <a:pt x="73982" y="323445"/>
                  <a:pt x="102348" y="360822"/>
                </a:cubicBezTo>
                <a:lnTo>
                  <a:pt x="369409" y="206759"/>
                </a:lnTo>
                <a:cubicBezTo>
                  <a:pt x="312939" y="123222"/>
                  <a:pt x="239257" y="52720"/>
                  <a:pt x="153314" y="-17"/>
                </a:cubicBezTo>
                <a:close/>
              </a:path>
            </a:pathLst>
          </a:custGeom>
          <a:solidFill>
            <a:srgbClr val="E06C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8"/>
          <p:cNvSpPr/>
          <p:nvPr/>
        </p:nvSpPr>
        <p:spPr>
          <a:xfrm>
            <a:off x="1005110" y="13026355"/>
            <a:ext cx="873700" cy="536233"/>
          </a:xfrm>
          <a:custGeom>
            <a:avLst/>
            <a:gdLst/>
            <a:ahLst/>
            <a:cxnLst/>
            <a:rect l="l" t="t" r="r" b="b"/>
            <a:pathLst>
              <a:path w="349480" h="285991" extrusionOk="0">
                <a:moveTo>
                  <a:pt x="265730" y="-17"/>
                </a:moveTo>
                <a:lnTo>
                  <a:pt x="-166" y="153464"/>
                </a:lnTo>
                <a:cubicBezTo>
                  <a:pt x="21443" y="194804"/>
                  <a:pt x="35451" y="239686"/>
                  <a:pt x="41189" y="285975"/>
                </a:cubicBezTo>
                <a:lnTo>
                  <a:pt x="349314" y="285975"/>
                </a:lnTo>
                <a:cubicBezTo>
                  <a:pt x="342324" y="185744"/>
                  <a:pt x="313812" y="88198"/>
                  <a:pt x="265730" y="-17"/>
                </a:cubicBezTo>
                <a:close/>
              </a:path>
            </a:pathLst>
          </a:custGeom>
          <a:solidFill>
            <a:srgbClr val="CA1D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8"/>
          <p:cNvSpPr/>
          <p:nvPr/>
        </p:nvSpPr>
        <p:spPr>
          <a:xfrm>
            <a:off x="164451" y="12337770"/>
            <a:ext cx="728083" cy="627971"/>
          </a:xfrm>
          <a:custGeom>
            <a:avLst/>
            <a:gdLst/>
            <a:ahLst/>
            <a:cxnLst/>
            <a:rect l="l" t="t" r="r" b="b"/>
            <a:pathLst>
              <a:path w="291233" h="334918" extrusionOk="0">
                <a:moveTo>
                  <a:pt x="291067" y="70753"/>
                </a:moveTo>
                <a:cubicBezTo>
                  <a:pt x="200144" y="26634"/>
                  <a:pt x="100862" y="2503"/>
                  <a:pt x="-166" y="-17"/>
                </a:cubicBezTo>
                <a:lnTo>
                  <a:pt x="-166" y="305779"/>
                </a:lnTo>
                <a:cubicBezTo>
                  <a:pt x="46635" y="307249"/>
                  <a:pt x="92796" y="317113"/>
                  <a:pt x="136131" y="334902"/>
                </a:cubicBezTo>
                <a:close/>
              </a:path>
            </a:pathLst>
          </a:custGeom>
          <a:solidFill>
            <a:srgbClr val="EA96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8"/>
          <p:cNvSpPr txBox="1"/>
          <p:nvPr/>
        </p:nvSpPr>
        <p:spPr>
          <a:xfrm>
            <a:off x="2196250" y="13211593"/>
            <a:ext cx="81399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86666"/>
              </a:lnSpc>
              <a:spcBef>
                <a:spcPts val="0"/>
              </a:spcBef>
              <a:spcAft>
                <a:spcPts val="0"/>
              </a:spcAft>
              <a:buClr>
                <a:srgbClr val="B5B5B5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B5B5B5"/>
                </a:solidFill>
                <a:latin typeface="Arial"/>
                <a:ea typeface="Arial"/>
                <a:cs typeface="Arial"/>
                <a:sym typeface="Arial"/>
              </a:rPr>
              <a:t>©2023 PRIMEVIGILANCE I  CONFIDENTIAL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40058" y="127010"/>
            <a:ext cx="6075692" cy="64034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8"/>
          <p:cNvSpPr txBox="1">
            <a:spLocks noGrp="1"/>
          </p:cNvSpPr>
          <p:nvPr>
            <p:ph type="body" idx="1"/>
          </p:nvPr>
        </p:nvSpPr>
        <p:spPr>
          <a:xfrm>
            <a:off x="984072" y="824974"/>
            <a:ext cx="8532900" cy="15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102653"/>
              </a:buClr>
              <a:buSzPts val="6750"/>
              <a:buFont typeface="Arial"/>
              <a:buNone/>
              <a:defRPr sz="6750" b="1" i="0" u="none" strike="noStrike" cap="none">
                <a:solidFill>
                  <a:srgbClr val="1026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  <a:defRPr sz="8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">
  <p:cSld name="1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g3f842bf2a87_121_5383" descr="A red and orange smoke"/>
          <p:cNvPicPr preferRelativeResize="0"/>
          <p:nvPr/>
        </p:nvPicPr>
        <p:blipFill rotWithShape="1">
          <a:blip r:embed="rId2">
            <a:alphaModFix amt="13000"/>
          </a:blip>
          <a:srcRect t="3" b="19389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f842bf2a87_121_5383"/>
          <p:cNvSpPr txBox="1">
            <a:spLocks noGrp="1"/>
          </p:cNvSpPr>
          <p:nvPr>
            <p:ph type="body" idx="1"/>
          </p:nvPr>
        </p:nvSpPr>
        <p:spPr>
          <a:xfrm>
            <a:off x="1455914" y="34803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87" name="Google Shape;87;g3f842bf2a87_121_5383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88" name="Google Shape;88;g3f842bf2a87_121_5383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g3f842bf2a87_121_5383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3f842bf2a87_121_5383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g3f842bf2a87_121_5383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g3f842bf2a87_121_5383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g3f842bf2a87_121_5383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g3f842bf2a87_121_5383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g3f842bf2a87_121_5383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g3f842bf2a87_121_5383"/>
          <p:cNvSpPr txBox="1">
            <a:spLocks noGrp="1"/>
          </p:cNvSpPr>
          <p:nvPr>
            <p:ph type="body" idx="2"/>
          </p:nvPr>
        </p:nvSpPr>
        <p:spPr>
          <a:xfrm>
            <a:off x="1455913" y="53091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g3f842bf2a87_121_5383"/>
          <p:cNvSpPr/>
          <p:nvPr/>
        </p:nvSpPr>
        <p:spPr>
          <a:xfrm>
            <a:off x="1455914" y="804971"/>
            <a:ext cx="61161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_elements">
  <p:cSld name="DEFAULT_elements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6587B0-AEA3-653F-801C-A38BCDFEC8A5}"/>
              </a:ext>
            </a:extLst>
          </p:cNvPr>
          <p:cNvSpPr/>
          <p:nvPr userDrawn="1"/>
        </p:nvSpPr>
        <p:spPr>
          <a:xfrm>
            <a:off x="19426687" y="207034"/>
            <a:ext cx="4957313" cy="15990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9" name="Google Shape;99;g3f842bf2a87_121_5397" descr="A red and orange smoke"/>
          <p:cNvPicPr preferRelativeResize="0"/>
          <p:nvPr/>
        </p:nvPicPr>
        <p:blipFill rotWithShape="1">
          <a:blip r:embed="rId2">
            <a:alphaModFix amt="13000"/>
          </a:blip>
          <a:srcRect t="3" b="19389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g3f842bf2a87_121_5397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101" name="Google Shape;101;g3f842bf2a87_121_5397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g3f842bf2a87_121_5397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g3f842bf2a87_121_5397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g3f842bf2a87_121_5397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g3f842bf2a87_121_5397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g3f842bf2a87_121_5397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g3f842bf2a87_121_5397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g3f842bf2a87_121_5397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9EB8CA1-6A54-21AD-8F3C-2C4B7B7F5E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98" y="709049"/>
            <a:ext cx="5523781" cy="13895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842bf2a87_121_541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g3f842bf2a87_121_541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g3f842bf2a87_121_541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3f842bf2a87_121_54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028951"/>
            <a:ext cx="24384002" cy="10687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f842bf2a87_121_5416"/>
          <p:cNvSpPr/>
          <p:nvPr/>
        </p:nvSpPr>
        <p:spPr>
          <a:xfrm rot="10800000" flipH="1">
            <a:off x="1" y="3029101"/>
            <a:ext cx="24384000" cy="106869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91C39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842bf2a87_121_5419"/>
          <p:cNvSpPr/>
          <p:nvPr/>
        </p:nvSpPr>
        <p:spPr>
          <a:xfrm rot="10800000" flipH="1">
            <a:off x="1" y="-1"/>
            <a:ext cx="24384000" cy="123444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091C39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842bf2a87_121_5421"/>
          <p:cNvSpPr/>
          <p:nvPr/>
        </p:nvSpPr>
        <p:spPr>
          <a:xfrm>
            <a:off x="0" y="1"/>
            <a:ext cx="24384000" cy="1234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ection Header">
  <p:cSld name="4_Section 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842bf2a87_121_5423"/>
          <p:cNvSpPr/>
          <p:nvPr/>
        </p:nvSpPr>
        <p:spPr>
          <a:xfrm>
            <a:off x="0" y="1"/>
            <a:ext cx="24384000" cy="12344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3f842bf2a87_121_5423"/>
          <p:cNvSpPr/>
          <p:nvPr/>
        </p:nvSpPr>
        <p:spPr>
          <a:xfrm>
            <a:off x="1" y="0"/>
            <a:ext cx="24384000" cy="258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8400"/>
              <a:buFont typeface="Arial"/>
              <a:buNone/>
            </a:pPr>
            <a:endParaRPr sz="8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">
  <p:cSld name="6_blank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842bf2a87_121_5426"/>
          <p:cNvSpPr/>
          <p:nvPr/>
        </p:nvSpPr>
        <p:spPr>
          <a:xfrm rot="5400000" flipH="1">
            <a:off x="10710449" y="-10710432"/>
            <a:ext cx="2963100" cy="243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3f842bf2a87_121_5426"/>
          <p:cNvSpPr/>
          <p:nvPr/>
        </p:nvSpPr>
        <p:spPr>
          <a:xfrm rot="-5400000" flipH="1">
            <a:off x="19616397" y="-1804652"/>
            <a:ext cx="2963100" cy="6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– Red, orange &amp; yellow bg">
  <p:cSld name="1_Title Slide – Red, orange &amp; yellow bg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1_Title Slide – Red, orange &amp; yellow bg">
  <p:cSld name="21_Title Slide – Red, orange &amp; yellow b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g3f842bf2a87_121_5430"/>
          <p:cNvPicPr preferRelativeResize="0"/>
          <p:nvPr/>
        </p:nvPicPr>
        <p:blipFill rotWithShape="1">
          <a:blip r:embed="rId2">
            <a:alphaModFix/>
          </a:blip>
          <a:srcRect l="831" r="677"/>
          <a:stretch/>
        </p:blipFill>
        <p:spPr>
          <a:xfrm>
            <a:off x="0" y="12307824"/>
            <a:ext cx="24383999" cy="140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f842bf2a87_121_5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5031" y="12599132"/>
            <a:ext cx="5902434" cy="82556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f842bf2a87_121_5430"/>
          <p:cNvSpPr txBox="1"/>
          <p:nvPr/>
        </p:nvSpPr>
        <p:spPr>
          <a:xfrm>
            <a:off x="746236" y="12468187"/>
            <a:ext cx="6180000" cy="6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www.primevigilance.com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f842bf2a87_121_5430"/>
          <p:cNvSpPr txBox="1">
            <a:spLocks noGrp="1"/>
          </p:cNvSpPr>
          <p:nvPr>
            <p:ph type="title"/>
          </p:nvPr>
        </p:nvSpPr>
        <p:spPr>
          <a:xfrm>
            <a:off x="838386" y="398366"/>
            <a:ext cx="22110000" cy="12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6222"/>
              </a:buClr>
              <a:buSzPts val="8800"/>
              <a:buFont typeface="Arial"/>
              <a:buNone/>
              <a:defRPr sz="8800" b="0" i="0" u="none" strike="noStrike" cap="none">
                <a:solidFill>
                  <a:srgbClr val="F2622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– Red, orange &amp; yellow bg">
  <p:cSld name="2_Title Slide – Red, orange &amp; yellow bg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able of Contents">
  <p:cSld name="3_Table of Conten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842bf2a87_121_5436"/>
          <p:cNvSpPr/>
          <p:nvPr/>
        </p:nvSpPr>
        <p:spPr>
          <a:xfrm>
            <a:off x="9517080" y="0"/>
            <a:ext cx="14866800" cy="13716000"/>
          </a:xfrm>
          <a:prstGeom prst="rect">
            <a:avLst/>
          </a:prstGeom>
          <a:solidFill>
            <a:srgbClr val="25355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376"/>
              <a:buFont typeface="Arial"/>
              <a:buNone/>
            </a:pPr>
            <a:endParaRPr sz="337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f842bf2a87_121_5436"/>
          <p:cNvSpPr/>
          <p:nvPr/>
        </p:nvSpPr>
        <p:spPr>
          <a:xfrm>
            <a:off x="657930" y="12529438"/>
            <a:ext cx="923938" cy="676571"/>
          </a:xfrm>
          <a:custGeom>
            <a:avLst/>
            <a:gdLst/>
            <a:ahLst/>
            <a:cxnLst/>
            <a:rect l="l" t="t" r="r" b="b"/>
            <a:pathLst>
              <a:path w="369575" h="360838" extrusionOk="0">
                <a:moveTo>
                  <a:pt x="-166" y="265880"/>
                </a:moveTo>
                <a:cubicBezTo>
                  <a:pt x="39267" y="291313"/>
                  <a:pt x="73982" y="323445"/>
                  <a:pt x="102348" y="360822"/>
                </a:cubicBezTo>
                <a:lnTo>
                  <a:pt x="369409" y="206759"/>
                </a:lnTo>
                <a:cubicBezTo>
                  <a:pt x="312939" y="123222"/>
                  <a:pt x="239257" y="52720"/>
                  <a:pt x="153314" y="-17"/>
                </a:cubicBezTo>
                <a:close/>
              </a:path>
            </a:pathLst>
          </a:custGeom>
          <a:solidFill>
            <a:srgbClr val="E06C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f842bf2a87_121_5436"/>
          <p:cNvSpPr/>
          <p:nvPr/>
        </p:nvSpPr>
        <p:spPr>
          <a:xfrm>
            <a:off x="1005110" y="13026355"/>
            <a:ext cx="873700" cy="536233"/>
          </a:xfrm>
          <a:custGeom>
            <a:avLst/>
            <a:gdLst/>
            <a:ahLst/>
            <a:cxnLst/>
            <a:rect l="l" t="t" r="r" b="b"/>
            <a:pathLst>
              <a:path w="349480" h="285991" extrusionOk="0">
                <a:moveTo>
                  <a:pt x="265730" y="-17"/>
                </a:moveTo>
                <a:lnTo>
                  <a:pt x="-166" y="153464"/>
                </a:lnTo>
                <a:cubicBezTo>
                  <a:pt x="21443" y="194804"/>
                  <a:pt x="35451" y="239686"/>
                  <a:pt x="41189" y="285975"/>
                </a:cubicBezTo>
                <a:lnTo>
                  <a:pt x="349314" y="285975"/>
                </a:lnTo>
                <a:cubicBezTo>
                  <a:pt x="342324" y="185744"/>
                  <a:pt x="313812" y="88198"/>
                  <a:pt x="265730" y="-17"/>
                </a:cubicBezTo>
                <a:close/>
              </a:path>
            </a:pathLst>
          </a:custGeom>
          <a:solidFill>
            <a:srgbClr val="CA1D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f842bf2a87_121_5436"/>
          <p:cNvSpPr/>
          <p:nvPr/>
        </p:nvSpPr>
        <p:spPr>
          <a:xfrm>
            <a:off x="164451" y="12337770"/>
            <a:ext cx="728083" cy="627971"/>
          </a:xfrm>
          <a:custGeom>
            <a:avLst/>
            <a:gdLst/>
            <a:ahLst/>
            <a:cxnLst/>
            <a:rect l="l" t="t" r="r" b="b"/>
            <a:pathLst>
              <a:path w="291233" h="334918" extrusionOk="0">
                <a:moveTo>
                  <a:pt x="291067" y="70753"/>
                </a:moveTo>
                <a:cubicBezTo>
                  <a:pt x="200144" y="26634"/>
                  <a:pt x="100862" y="2503"/>
                  <a:pt x="-166" y="-17"/>
                </a:cubicBezTo>
                <a:lnTo>
                  <a:pt x="-166" y="305779"/>
                </a:lnTo>
                <a:cubicBezTo>
                  <a:pt x="46635" y="307249"/>
                  <a:pt x="92796" y="317113"/>
                  <a:pt x="136131" y="334902"/>
                </a:cubicBezTo>
                <a:close/>
              </a:path>
            </a:pathLst>
          </a:custGeom>
          <a:solidFill>
            <a:srgbClr val="EA96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6653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938"/>
              <a:buFont typeface="Arial"/>
              <a:buNone/>
            </a:pPr>
            <a:endParaRPr sz="3938" b="0" i="0" u="none" strike="noStrike" cap="non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f842bf2a87_121_5436"/>
          <p:cNvSpPr txBox="1"/>
          <p:nvPr/>
        </p:nvSpPr>
        <p:spPr>
          <a:xfrm>
            <a:off x="2196250" y="13211593"/>
            <a:ext cx="81399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86666"/>
              </a:lnSpc>
              <a:spcBef>
                <a:spcPts val="0"/>
              </a:spcBef>
              <a:spcAft>
                <a:spcPts val="0"/>
              </a:spcAft>
              <a:buClr>
                <a:srgbClr val="B5B5B5"/>
              </a:buClr>
              <a:buSzPts val="2250"/>
              <a:buFont typeface="Arial"/>
              <a:buNone/>
            </a:pPr>
            <a:r>
              <a:rPr lang="en-US" sz="2250" b="1" i="0" u="none" strike="noStrike" cap="none">
                <a:solidFill>
                  <a:srgbClr val="B5B5B5"/>
                </a:solidFill>
                <a:latin typeface="Arial"/>
                <a:ea typeface="Arial"/>
                <a:cs typeface="Arial"/>
                <a:sym typeface="Arial"/>
              </a:rPr>
              <a:t>©2023 PRIMEVIGILANCE I  CONFIDENTIAL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g3f842bf2a87_121_54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40058" y="127010"/>
            <a:ext cx="6075692" cy="64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f842bf2a87_121_5436"/>
          <p:cNvSpPr txBox="1">
            <a:spLocks noGrp="1"/>
          </p:cNvSpPr>
          <p:nvPr>
            <p:ph type="body" idx="1"/>
          </p:nvPr>
        </p:nvSpPr>
        <p:spPr>
          <a:xfrm>
            <a:off x="984072" y="824974"/>
            <a:ext cx="8532900" cy="15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102653"/>
              </a:buClr>
              <a:buSzPts val="6750"/>
              <a:buFont typeface="Arial"/>
              <a:buNone/>
              <a:defRPr sz="6750" b="1" i="0" u="none" strike="noStrike" cap="none">
                <a:solidFill>
                  <a:srgbClr val="1026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842bf2a87_121_5444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  <a:defRPr sz="8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7" name="Google Shape;147;g3f842bf2a87_121_544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g3f842bf2a87_121_544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g3f842bf2a87_121_544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g3f842bf2a87_121_544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  <a:defRPr sz="42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 1">
  <p:cSld name="1_Title and Content (g3f842bf2a87_86_0)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842bf2a87_121_6905"/>
          <p:cNvSpPr txBox="1">
            <a:spLocks noGrp="1"/>
          </p:cNvSpPr>
          <p:nvPr>
            <p:ph type="body" idx="1"/>
          </p:nvPr>
        </p:nvSpPr>
        <p:spPr>
          <a:xfrm>
            <a:off x="1455914" y="34803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Google Shape;153;g3f842bf2a87_121_6905"/>
          <p:cNvSpPr txBox="1">
            <a:spLocks noGrp="1"/>
          </p:cNvSpPr>
          <p:nvPr>
            <p:ph type="body" idx="2"/>
          </p:nvPr>
        </p:nvSpPr>
        <p:spPr>
          <a:xfrm>
            <a:off x="1455913" y="53091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 1 1">
  <p:cSld name="1_Title and Content (g3f842bf2a87_22_0)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842bf2a87_121_6908"/>
          <p:cNvSpPr txBox="1">
            <a:spLocks noGrp="1"/>
          </p:cNvSpPr>
          <p:nvPr>
            <p:ph type="body" idx="1"/>
          </p:nvPr>
        </p:nvSpPr>
        <p:spPr>
          <a:xfrm>
            <a:off x="1455914" y="34803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Arial"/>
              <a:buNone/>
              <a:defRPr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g3f842bf2a87_121_6908"/>
          <p:cNvSpPr txBox="1">
            <a:spLocks noGrp="1"/>
          </p:cNvSpPr>
          <p:nvPr>
            <p:ph type="body" idx="2"/>
          </p:nvPr>
        </p:nvSpPr>
        <p:spPr>
          <a:xfrm>
            <a:off x="1455913" y="5309104"/>
            <a:ext cx="12144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5600"/>
              <a:buFont typeface="Arial"/>
              <a:buNone/>
              <a:defRPr sz="56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46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329AC-3C29-4A53-A67A-D31C9D3EEF99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4941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4EAE-0B15-4CA8-ABC9-CBE1AFD995AC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951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C77A4-91F3-4A29-BC18-86348C7FE846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6627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2D065-4D20-4574-8DCF-D84BCB5E3546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992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299F6-4DD1-417F-9E0C-90CFEE7D1931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0972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4353D-3824-45DB-8CBF-E18C0CEB5229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9311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D1EDA-92E7-4235-8B4A-7C5344879666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502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C9A67-54BC-4293-B37E-3D4E52BD6101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5618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60395-E22F-46BC-BCF5-3527A7476C7B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2557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AA25-A9D0-4FA6-86E2-2CA70BF4AFC8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3293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89B28-439A-443B-AEC5-476F30BDACD9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8980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68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/>
        </p:nvSpPr>
        <p:spPr>
          <a:xfrm>
            <a:off x="590552" y="12712700"/>
            <a:ext cx="12192000" cy="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www.primevigilance.com</a:t>
            </a:r>
            <a:endParaRPr sz="24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" name="Google Shape;7;p23"/>
          <p:cNvCxnSpPr/>
          <p:nvPr/>
        </p:nvCxnSpPr>
        <p:spPr>
          <a:xfrm>
            <a:off x="685800" y="12344400"/>
            <a:ext cx="23012400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9" name="Google Shape;9;p23"/>
          <p:cNvSpPr txBox="1"/>
          <p:nvPr/>
        </p:nvSpPr>
        <p:spPr>
          <a:xfrm>
            <a:off x="18307048" y="12624573"/>
            <a:ext cx="54864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marR="0" lvl="0" indent="0" algn="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Page | </a:t>
            </a:r>
            <a:fld id="{00000000-1234-1234-1234-123412341234}" type="slidenum"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24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3"/>
          <p:cNvSpPr txBox="1"/>
          <p:nvPr/>
        </p:nvSpPr>
        <p:spPr>
          <a:xfrm>
            <a:off x="11618087" y="13500100"/>
            <a:ext cx="11733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419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 USE ONLY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9DFBC49-7549-22E1-7454-2310056842B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218" y="12609016"/>
            <a:ext cx="4400552" cy="11069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CFE1B2-5BC6-C80F-DBB9-A7DE35C05970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 l="21919" t="36089" r="15278" b="26027"/>
          <a:stretch>
            <a:fillRect/>
          </a:stretch>
        </p:blipFill>
        <p:spPr>
          <a:xfrm>
            <a:off x="21479774" y="308322"/>
            <a:ext cx="1847847" cy="5534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842bf2a87_121_5377"/>
          <p:cNvSpPr txBox="1"/>
          <p:nvPr/>
        </p:nvSpPr>
        <p:spPr>
          <a:xfrm>
            <a:off x="590552" y="12712700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www.primevigilance.com</a:t>
            </a:r>
            <a:endParaRPr sz="24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g3f842bf2a87_121_5377"/>
          <p:cNvCxnSpPr/>
          <p:nvPr/>
        </p:nvCxnSpPr>
        <p:spPr>
          <a:xfrm>
            <a:off x="685800" y="12344400"/>
            <a:ext cx="23012400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 lim="80"/>
            <a:headEnd type="none" w="sm" len="sm"/>
            <a:tailEnd type="none" w="sm" len="sm"/>
          </a:ln>
        </p:spPr>
      </p:cxnSp>
      <p:sp>
        <p:nvSpPr>
          <p:cNvPr id="82" name="Google Shape;82;g3f842bf2a87_121_5377"/>
          <p:cNvSpPr txBox="1"/>
          <p:nvPr/>
        </p:nvSpPr>
        <p:spPr>
          <a:xfrm>
            <a:off x="18307048" y="12624573"/>
            <a:ext cx="54864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182875" bIns="91425" anchor="ctr" anchorCtr="0">
            <a:noAutofit/>
          </a:bodyPr>
          <a:lstStyle/>
          <a:p>
            <a:pPr marL="0" marR="0" lvl="0" indent="0" algn="r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Page | </a:t>
            </a:r>
            <a:fld id="{00000000-1234-1234-1234-123412341234}" type="slidenum">
              <a:rPr lang="en-US" sz="24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2400" b="0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3f842bf2a87_121_5377"/>
          <p:cNvSpPr txBox="1"/>
          <p:nvPr/>
        </p:nvSpPr>
        <p:spPr>
          <a:xfrm>
            <a:off x="11618087" y="13500100"/>
            <a:ext cx="1173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419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 USE ONLY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C107AA8-1670-BA1F-AC3A-251C80208F7E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718" y="12592899"/>
            <a:ext cx="4212564" cy="10596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13F841-6968-A538-0518-0C2B02C84BB4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 l="21919" t="36089" r="15278" b="26027"/>
          <a:stretch>
            <a:fillRect/>
          </a:stretch>
        </p:blipFill>
        <p:spPr>
          <a:xfrm>
            <a:off x="21479774" y="308322"/>
            <a:ext cx="1847847" cy="55340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E422A-032E-4173-96EC-0D9AD404762D}" type="datetime1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V0.2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118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buClrTx/>
            </a:pPr>
            <a:fld id="{565CE74E-AB26-4998-AD42-012C4C1AD076}" type="slidenum">
              <a:rPr lang="zh-CN" alt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微软雅黑" panose="020B0503020204020204" pitchFamily="34" charset="-122"/>
                <a:cs typeface="+mn-cs"/>
              </a:rPr>
              <a:pPr defTabSz="1828800">
                <a:buClrTx/>
              </a:pPr>
              <a:t>1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65BF8D4-0396-966B-3C9D-70DB781F63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1076" y="687884"/>
            <a:ext cx="6256601" cy="125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" descr="A red and orange smoke"/>
          <p:cNvPicPr preferRelativeResize="0"/>
          <p:nvPr/>
        </p:nvPicPr>
        <p:blipFill rotWithShape="1">
          <a:blip r:embed="rId3">
            <a:alphaModFix amt="13000"/>
          </a:blip>
          <a:srcRect t="3" b="19389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1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164" name="Google Shape;164;p1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1"/>
          <p:cNvSpPr/>
          <p:nvPr/>
        </p:nvSpPr>
        <p:spPr>
          <a:xfrm>
            <a:off x="1455914" y="804971"/>
            <a:ext cx="61161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"/>
          <p:cNvSpPr txBox="1">
            <a:spLocks noGrp="1"/>
          </p:cNvSpPr>
          <p:nvPr>
            <p:ph type="body" idx="1"/>
          </p:nvPr>
        </p:nvSpPr>
        <p:spPr>
          <a:xfrm>
            <a:off x="1455934" y="2505475"/>
            <a:ext cx="18401400" cy="35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7200"/>
              <a:t>中国临床资产的全球化决策框架：注册、安全体系与价值实现</a:t>
            </a:r>
            <a:endParaRPr sz="7200"/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7200">
              <a:solidFill>
                <a:srgbClr val="003265"/>
              </a:solidFill>
            </a:endParaRPr>
          </a:p>
        </p:txBody>
      </p:sp>
      <p:sp>
        <p:nvSpPr>
          <p:cNvPr id="174" name="Google Shape;174;p1"/>
          <p:cNvSpPr txBox="1">
            <a:spLocks noGrp="1"/>
          </p:cNvSpPr>
          <p:nvPr>
            <p:ph type="body" idx="2"/>
          </p:nvPr>
        </p:nvSpPr>
        <p:spPr>
          <a:xfrm>
            <a:off x="1455926" y="5029200"/>
            <a:ext cx="17367600" cy="182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CA1D20"/>
                </a:solidFill>
              </a:rPr>
              <a:t>以本土数据为基础，选对监管路径，配套完善的药物警戒体系，支撑产品走向全球</a:t>
            </a:r>
            <a:endParaRPr sz="4400">
              <a:solidFill>
                <a:srgbClr val="CA1D20"/>
              </a:solidFill>
            </a:endParaRP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4400">
              <a:solidFill>
                <a:srgbClr val="CA1D20"/>
              </a:solidFill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1455915" y="7288597"/>
            <a:ext cx="13716300" cy="4500600"/>
          </a:xfrm>
          <a:prstGeom prst="roundRect">
            <a:avLst>
              <a:gd name="adj" fmla="val 5762"/>
            </a:avLst>
          </a:prstGeom>
          <a:solidFill>
            <a:srgbClr val="FFFFFF"/>
          </a:solidFill>
          <a:ln w="9525" cap="flat" cmpd="sng">
            <a:solidFill>
              <a:srgbClr val="EA96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39975" tIns="468000" rIns="252000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会议议程</a:t>
            </a:r>
            <a:endParaRPr sz="44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1 - 将本</a:t>
            </a:r>
            <a:r>
              <a:rPr lang="en-US" sz="4000">
                <a:solidFill>
                  <a:srgbClr val="002060"/>
                </a:solidFill>
              </a:rPr>
              <a:t>土</a:t>
            </a:r>
            <a:r>
              <a:rPr lang="en-US" sz="40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数据转化为全球价值</a:t>
            </a:r>
            <a:endParaRPr sz="40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2 - 监管</a:t>
            </a:r>
            <a:r>
              <a:rPr lang="en-US" sz="4000">
                <a:solidFill>
                  <a:srgbClr val="002060"/>
                </a:solidFill>
              </a:rPr>
              <a:t>路径</a:t>
            </a:r>
            <a:endParaRPr sz="40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3 - 药物警戒：全球扩张的瓶颈</a:t>
            </a:r>
            <a:endParaRPr sz="40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40FF520-8FEA-C106-E9AC-BE68156E66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3" y="709049"/>
            <a:ext cx="5448727" cy="13706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/>
          <p:nvPr/>
        </p:nvSpPr>
        <p:spPr>
          <a:xfrm>
            <a:off x="1562829" y="2833951"/>
            <a:ext cx="6336000" cy="8850000"/>
          </a:xfrm>
          <a:prstGeom prst="roundRect">
            <a:avLst>
              <a:gd name="adj" fmla="val 357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8295911" y="2833951"/>
            <a:ext cx="6336000" cy="8850000"/>
          </a:xfrm>
          <a:prstGeom prst="roundRect">
            <a:avLst>
              <a:gd name="adj" fmla="val 357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"/>
          <p:cNvSpPr txBox="1"/>
          <p:nvPr/>
        </p:nvSpPr>
        <p:spPr>
          <a:xfrm>
            <a:off x="2294296" y="8348472"/>
            <a:ext cx="4873200" cy="163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Nan Shao, PhD, MBA</a:t>
            </a:r>
            <a:endParaRPr sz="36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Ergomed Consulting </a:t>
            </a:r>
            <a:endParaRPr sz="3200" b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执行副总裁</a:t>
            </a:r>
            <a:endParaRPr sz="3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8942824" y="8348475"/>
            <a:ext cx="5723400" cy="21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Sanja Prpić, MPharm</a:t>
            </a:r>
            <a:endParaRPr sz="36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0"/>
                  </a:ext>
                </a:extLst>
              </a:rPr>
              <a:t>Ergo</a:t>
            </a:r>
            <a:r>
              <a:rPr lang="en-US" sz="3200">
                <a:solidFill>
                  <a:srgbClr val="003265"/>
                </a:solidFill>
              </a:rPr>
              <a:t>med</a:t>
            </a: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集团</a:t>
            </a:r>
            <a:endParaRPr sz="3200" b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1"/>
                </a:solidFill>
              </a:rPr>
              <a:t>PrimeVigilance</a:t>
            </a:r>
            <a:endParaRPr sz="3200">
              <a:solidFill>
                <a:srgbClr val="00326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战略顾问</a:t>
            </a:r>
            <a:endParaRPr sz="3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2776510" y="3687694"/>
            <a:ext cx="3908700" cy="39087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l="-25001" r="-9999"/>
            </a:stretch>
          </a:blipFill>
          <a:ln w="19050" cap="flat" cmpd="sng">
            <a:solidFill>
              <a:srgbClr val="00152A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"/>
          <p:cNvSpPr/>
          <p:nvPr/>
        </p:nvSpPr>
        <p:spPr>
          <a:xfrm>
            <a:off x="9509592" y="3636891"/>
            <a:ext cx="3908700" cy="39087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l="-25001" r="-9999"/>
            </a:stretch>
          </a:blipFill>
          <a:ln w="19050" cap="flat" cmpd="sng">
            <a:solidFill>
              <a:srgbClr val="00152A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"/>
          <p:cNvSpPr/>
          <p:nvPr/>
        </p:nvSpPr>
        <p:spPr>
          <a:xfrm>
            <a:off x="15056275" y="2833951"/>
            <a:ext cx="6336000" cy="8850000"/>
          </a:xfrm>
          <a:prstGeom prst="roundRect">
            <a:avLst>
              <a:gd name="adj" fmla="val 357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15362492" y="8348472"/>
            <a:ext cx="5723400" cy="2198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Alex Kavros, PhD</a:t>
            </a:r>
            <a:endParaRPr sz="36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Ergomed集团</a:t>
            </a:r>
            <a:endParaRPr sz="3200" b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3265"/>
                </a:solidFill>
              </a:rPr>
              <a:t>     药物开发与商业化战略</a:t>
            </a:r>
            <a:endParaRPr sz="3200">
              <a:solidFill>
                <a:srgbClr val="00326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高级副总裁</a:t>
            </a:r>
            <a:endParaRPr sz="3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"/>
          <p:cNvSpPr/>
          <p:nvPr/>
        </p:nvSpPr>
        <p:spPr>
          <a:xfrm>
            <a:off x="16269956" y="3687694"/>
            <a:ext cx="3908700" cy="39087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l="-25001" r="-9999"/>
            </a:stretch>
          </a:blipFill>
          <a:ln w="19050" cap="flat" cmpd="sng">
            <a:solidFill>
              <a:srgbClr val="00152A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" descr="A red and orange smoke"/>
          <p:cNvPicPr preferRelativeResize="0"/>
          <p:nvPr/>
        </p:nvPicPr>
        <p:blipFill rotWithShape="1">
          <a:blip r:embed="rId3">
            <a:alphaModFix amt="13000"/>
          </a:blip>
          <a:srcRect t="3" b="19389"/>
          <a:stretch/>
        </p:blipFill>
        <p:spPr>
          <a:xfrm>
            <a:off x="0" y="2728590"/>
            <a:ext cx="24383998" cy="1101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" name="Google Shape;195;p3"/>
          <p:cNvGrpSpPr/>
          <p:nvPr/>
        </p:nvGrpSpPr>
        <p:grpSpPr>
          <a:xfrm>
            <a:off x="21284206" y="-1"/>
            <a:ext cx="3098915" cy="3885615"/>
            <a:chOff x="14675913" y="-1"/>
            <a:chExt cx="9708381" cy="12172980"/>
          </a:xfrm>
        </p:grpSpPr>
        <p:sp>
          <p:nvSpPr>
            <p:cNvPr id="196" name="Google Shape;196;p3"/>
            <p:cNvSpPr/>
            <p:nvPr/>
          </p:nvSpPr>
          <p:spPr>
            <a:xfrm rot="5400000">
              <a:off x="18225410" y="2202666"/>
              <a:ext cx="3176972" cy="2640456"/>
            </a:xfrm>
            <a:custGeom>
              <a:avLst/>
              <a:gdLst/>
              <a:ahLst/>
              <a:cxnLst/>
              <a:rect l="l" t="t" r="r" b="b"/>
              <a:pathLst>
                <a:path w="1588486" h="1320228" extrusionOk="0">
                  <a:moveTo>
                    <a:pt x="1076412" y="0"/>
                  </a:moveTo>
                  <a:cubicBezTo>
                    <a:pt x="939390" y="65876"/>
                    <a:pt x="738249" y="142292"/>
                    <a:pt x="485871" y="171863"/>
                  </a:cubicBezTo>
                  <a:cubicBezTo>
                    <a:pt x="334210" y="189722"/>
                    <a:pt x="199677" y="186356"/>
                    <a:pt x="89738" y="175669"/>
                  </a:cubicBezTo>
                  <a:cubicBezTo>
                    <a:pt x="59874" y="549405"/>
                    <a:pt x="29864" y="923140"/>
                    <a:pt x="0" y="1297023"/>
                  </a:cubicBezTo>
                  <a:cubicBezTo>
                    <a:pt x="233933" y="1328790"/>
                    <a:pt x="611182" y="1347381"/>
                    <a:pt x="1042742" y="1218557"/>
                  </a:cubicBezTo>
                  <a:cubicBezTo>
                    <a:pt x="1265256" y="1152096"/>
                    <a:pt x="1447805" y="1062651"/>
                    <a:pt x="1588487" y="979354"/>
                  </a:cubicBezTo>
                  <a:cubicBezTo>
                    <a:pt x="1417795" y="652903"/>
                    <a:pt x="1247103" y="326452"/>
                    <a:pt x="1076412" y="146"/>
                  </a:cubicBez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 rot="5400000">
              <a:off x="19612978" y="4531820"/>
              <a:ext cx="2571500" cy="2623908"/>
            </a:xfrm>
            <a:custGeom>
              <a:avLst/>
              <a:gdLst/>
              <a:ahLst/>
              <a:cxnLst/>
              <a:rect l="l" t="t" r="r" b="b"/>
              <a:pathLst>
                <a:path w="1285750" h="1311954" extrusionOk="0">
                  <a:moveTo>
                    <a:pt x="411212" y="0"/>
                  </a:moveTo>
                  <a:cubicBezTo>
                    <a:pt x="344750" y="83882"/>
                    <a:pt x="264382" y="174351"/>
                    <a:pt x="168203" y="265407"/>
                  </a:cubicBezTo>
                  <a:cubicBezTo>
                    <a:pt x="110818" y="319717"/>
                    <a:pt x="54311" y="368173"/>
                    <a:pt x="0" y="411212"/>
                  </a:cubicBezTo>
                  <a:cubicBezTo>
                    <a:pt x="205533" y="711459"/>
                    <a:pt x="411212" y="1011707"/>
                    <a:pt x="616745" y="1311955"/>
                  </a:cubicBezTo>
                  <a:cubicBezTo>
                    <a:pt x="746740" y="1232903"/>
                    <a:pt x="908062" y="1115644"/>
                    <a:pt x="1065286" y="945685"/>
                  </a:cubicBezTo>
                  <a:cubicBezTo>
                    <a:pt x="1156927" y="846578"/>
                    <a:pt x="1229244" y="749228"/>
                    <a:pt x="1285751" y="661686"/>
                  </a:cubicBezTo>
                  <a:cubicBezTo>
                    <a:pt x="994287" y="441222"/>
                    <a:pt x="702676" y="220611"/>
                    <a:pt x="411212" y="14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 rot="5400000">
              <a:off x="21044388" y="5679231"/>
              <a:ext cx="2556568" cy="2227774"/>
            </a:xfrm>
            <a:custGeom>
              <a:avLst/>
              <a:gdLst/>
              <a:ahLst/>
              <a:cxnLst/>
              <a:rect l="l" t="t" r="r" b="b"/>
              <a:pathLst>
                <a:path w="1278284" h="1113887" extrusionOk="0">
                  <a:moveTo>
                    <a:pt x="216805" y="0"/>
                  </a:moveTo>
                  <a:cubicBezTo>
                    <a:pt x="200116" y="65729"/>
                    <a:pt x="177279" y="138925"/>
                    <a:pt x="145805" y="216805"/>
                  </a:cubicBezTo>
                  <a:cubicBezTo>
                    <a:pt x="100570" y="328501"/>
                    <a:pt x="48602" y="422045"/>
                    <a:pt x="0" y="497143"/>
                  </a:cubicBezTo>
                  <a:cubicBezTo>
                    <a:pt x="304054" y="702676"/>
                    <a:pt x="607961" y="908355"/>
                    <a:pt x="912015" y="1113888"/>
                  </a:cubicBezTo>
                  <a:cubicBezTo>
                    <a:pt x="989163" y="1024297"/>
                    <a:pt x="1091344" y="885372"/>
                    <a:pt x="1169955" y="695210"/>
                  </a:cubicBezTo>
                  <a:cubicBezTo>
                    <a:pt x="1238759" y="528764"/>
                    <a:pt x="1266573" y="378713"/>
                    <a:pt x="1278285" y="269066"/>
                  </a:cubicBezTo>
                  <a:cubicBezTo>
                    <a:pt x="924458" y="179329"/>
                    <a:pt x="570631" y="89591"/>
                    <a:pt x="21680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3"/>
            <p:cNvSpPr/>
            <p:nvPr/>
          </p:nvSpPr>
          <p:spPr>
            <a:xfrm rot="5400000">
              <a:off x="22672985" y="6622134"/>
              <a:ext cx="2317366" cy="1104664"/>
            </a:xfrm>
            <a:custGeom>
              <a:avLst/>
              <a:gdLst/>
              <a:ahLst/>
              <a:cxnLst/>
              <a:rect l="l" t="t" r="r" b="b"/>
              <a:pathLst>
                <a:path w="1158683" h="552332" extrusionOk="0">
                  <a:moveTo>
                    <a:pt x="11126" y="0"/>
                  </a:moveTo>
                  <a:cubicBezTo>
                    <a:pt x="18592" y="46406"/>
                    <a:pt x="24008" y="102913"/>
                    <a:pt x="22398" y="167325"/>
                  </a:cubicBezTo>
                  <a:cubicBezTo>
                    <a:pt x="20641" y="237446"/>
                    <a:pt x="10979" y="298052"/>
                    <a:pt x="0" y="346800"/>
                  </a:cubicBezTo>
                  <a:cubicBezTo>
                    <a:pt x="358804" y="415311"/>
                    <a:pt x="717608" y="483822"/>
                    <a:pt x="1076412" y="552333"/>
                  </a:cubicBezTo>
                  <a:cubicBezTo>
                    <a:pt x="1109496" y="440929"/>
                    <a:pt x="1138042" y="309031"/>
                    <a:pt x="1151217" y="159859"/>
                  </a:cubicBezTo>
                  <a:cubicBezTo>
                    <a:pt x="1156048" y="104084"/>
                    <a:pt x="1158391" y="50651"/>
                    <a:pt x="1158683" y="146"/>
                  </a:cubicBezTo>
                  <a:lnTo>
                    <a:pt x="11272" y="146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"/>
            <p:cNvSpPr/>
            <p:nvPr/>
          </p:nvSpPr>
          <p:spPr>
            <a:xfrm rot="5400000">
              <a:off x="19643723" y="-812031"/>
              <a:ext cx="1253982" cy="2878042"/>
            </a:xfrm>
            <a:custGeom>
              <a:avLst/>
              <a:gdLst/>
              <a:ahLst/>
              <a:cxnLst/>
              <a:rect l="l" t="t" r="r" b="b"/>
              <a:pathLst>
                <a:path w="626991" h="1439021" extrusionOk="0">
                  <a:moveTo>
                    <a:pt x="626992" y="388668"/>
                  </a:moveTo>
                  <a:cubicBezTo>
                    <a:pt x="528032" y="347093"/>
                    <a:pt x="414579" y="291611"/>
                    <a:pt x="294392" y="216805"/>
                  </a:cubicBezTo>
                  <a:cubicBezTo>
                    <a:pt x="177426" y="143902"/>
                    <a:pt x="79637" y="68804"/>
                    <a:pt x="0" y="0"/>
                  </a:cubicBezTo>
                  <a:lnTo>
                    <a:pt x="0" y="1334352"/>
                  </a:lnTo>
                  <a:cubicBezTo>
                    <a:pt x="30303" y="1357482"/>
                    <a:pt x="76123" y="1387053"/>
                    <a:pt x="137168" y="1409012"/>
                  </a:cubicBezTo>
                  <a:cubicBezTo>
                    <a:pt x="205240" y="1433459"/>
                    <a:pt x="265407" y="1438729"/>
                    <a:pt x="305518" y="1439022"/>
                  </a:cubicBezTo>
                  <a:cubicBezTo>
                    <a:pt x="412676" y="1089001"/>
                    <a:pt x="519834" y="738834"/>
                    <a:pt x="626992" y="388814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 rot="5400000">
              <a:off x="14874437" y="-198525"/>
              <a:ext cx="2221334" cy="2618382"/>
            </a:xfrm>
            <a:custGeom>
              <a:avLst/>
              <a:gdLst/>
              <a:ahLst/>
              <a:cxnLst/>
              <a:rect l="l" t="t" r="r" b="b"/>
              <a:pathLst>
                <a:path w="1110667" h="1309191" extrusionOk="0">
                  <a:moveTo>
                    <a:pt x="1110667" y="192065"/>
                  </a:moveTo>
                  <a:cubicBezTo>
                    <a:pt x="1013171" y="204215"/>
                    <a:pt x="902646" y="210364"/>
                    <a:pt x="781434" y="204655"/>
                  </a:cubicBezTo>
                  <a:cubicBezTo>
                    <a:pt x="445321" y="188698"/>
                    <a:pt x="176694" y="86956"/>
                    <a:pt x="0" y="0"/>
                  </a:cubicBezTo>
                  <a:lnTo>
                    <a:pt x="0" y="1200990"/>
                  </a:lnTo>
                  <a:cubicBezTo>
                    <a:pt x="168057" y="1234514"/>
                    <a:pt x="354705" y="1263792"/>
                    <a:pt x="557749" y="1283409"/>
                  </a:cubicBezTo>
                  <a:cubicBezTo>
                    <a:pt x="755084" y="1302439"/>
                    <a:pt x="938804" y="1309612"/>
                    <a:pt x="1106129" y="1309173"/>
                  </a:cubicBezTo>
                  <a:cubicBezTo>
                    <a:pt x="1107593" y="936755"/>
                    <a:pt x="1109057" y="564337"/>
                    <a:pt x="1110667" y="191918"/>
                  </a:cubicBezTo>
                  <a:close/>
                </a:path>
              </a:pathLst>
            </a:custGeom>
            <a:solidFill>
              <a:srgbClr val="EA961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 rot="5400000">
              <a:off x="14184515" y="4429055"/>
              <a:ext cx="5831038" cy="4534894"/>
            </a:xfrm>
            <a:custGeom>
              <a:avLst/>
              <a:gdLst/>
              <a:ahLst/>
              <a:cxnLst/>
              <a:rect l="l" t="t" r="r" b="b"/>
              <a:pathLst>
                <a:path w="2915519" h="2267447" extrusionOk="0">
                  <a:moveTo>
                    <a:pt x="2097927" y="0"/>
                  </a:moveTo>
                  <a:cubicBezTo>
                    <a:pt x="1925918" y="206265"/>
                    <a:pt x="1643237" y="495533"/>
                    <a:pt x="1225877" y="742494"/>
                  </a:cubicBezTo>
                  <a:cubicBezTo>
                    <a:pt x="739127" y="1030445"/>
                    <a:pt x="283120" y="1134236"/>
                    <a:pt x="0" y="1176104"/>
                  </a:cubicBezTo>
                  <a:cubicBezTo>
                    <a:pt x="61484" y="1539885"/>
                    <a:pt x="122968" y="1903666"/>
                    <a:pt x="184453" y="2267448"/>
                  </a:cubicBezTo>
                  <a:cubicBezTo>
                    <a:pt x="554529" y="2215186"/>
                    <a:pt x="1154438" y="2082409"/>
                    <a:pt x="1794166" y="1704282"/>
                  </a:cubicBezTo>
                  <a:cubicBezTo>
                    <a:pt x="2328932" y="1388224"/>
                    <a:pt x="2692713" y="1018148"/>
                    <a:pt x="2915519" y="752449"/>
                  </a:cubicBezTo>
                  <a:lnTo>
                    <a:pt x="2098220" y="0"/>
                  </a:lnTo>
                  <a:close/>
                </a:path>
              </a:pathLst>
            </a:custGeom>
            <a:solidFill>
              <a:srgbClr val="E06C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 rot="5400000">
              <a:off x="20025069" y="7813754"/>
              <a:ext cx="3442526" cy="5275924"/>
            </a:xfrm>
            <a:custGeom>
              <a:avLst/>
              <a:gdLst/>
              <a:ahLst/>
              <a:cxnLst/>
              <a:rect l="l" t="t" r="r" b="b"/>
              <a:pathLst>
                <a:path w="1721263" h="2637962" extrusionOk="0">
                  <a:moveTo>
                    <a:pt x="604887" y="146"/>
                  </a:moveTo>
                  <a:cubicBezTo>
                    <a:pt x="596543" y="314301"/>
                    <a:pt x="548819" y="750253"/>
                    <a:pt x="375639" y="1237588"/>
                  </a:cubicBezTo>
                  <a:cubicBezTo>
                    <a:pt x="263650" y="1552767"/>
                    <a:pt x="126628" y="1812611"/>
                    <a:pt x="0" y="2015362"/>
                  </a:cubicBezTo>
                  <a:cubicBezTo>
                    <a:pt x="311227" y="2222945"/>
                    <a:pt x="622600" y="2430380"/>
                    <a:pt x="933827" y="2637963"/>
                  </a:cubicBezTo>
                  <a:cubicBezTo>
                    <a:pt x="1118865" y="2345034"/>
                    <a:pt x="1340501" y="1928406"/>
                    <a:pt x="1501970" y="1397008"/>
                  </a:cubicBezTo>
                  <a:cubicBezTo>
                    <a:pt x="1670319" y="842918"/>
                    <a:pt x="1715408" y="354705"/>
                    <a:pt x="1721263" y="0"/>
                  </a:cubicBezTo>
                  <a:lnTo>
                    <a:pt x="604887" y="0"/>
                  </a:lnTo>
                  <a:close/>
                </a:path>
              </a:pathLst>
            </a:custGeom>
            <a:solidFill>
              <a:srgbClr val="CA1D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265"/>
                </a:buClr>
                <a:buSzPts val="8400"/>
                <a:buFont typeface="Arial"/>
                <a:buNone/>
              </a:pPr>
              <a:endParaRPr sz="8400" b="0" i="0" u="none" strike="noStrike" cap="non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" name="Google Shape;204;p3"/>
          <p:cNvSpPr/>
          <p:nvPr/>
        </p:nvSpPr>
        <p:spPr>
          <a:xfrm>
            <a:off x="1455914" y="804971"/>
            <a:ext cx="61161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"/>
          <p:cNvSpPr/>
          <p:nvPr/>
        </p:nvSpPr>
        <p:spPr>
          <a:xfrm>
            <a:off x="1" y="8784272"/>
            <a:ext cx="4847209" cy="2568965"/>
          </a:xfrm>
          <a:custGeom>
            <a:avLst/>
            <a:gdLst/>
            <a:ahLst/>
            <a:cxnLst/>
            <a:rect l="l" t="t" r="r" b="b"/>
            <a:pathLst>
              <a:path w="4847209" h="2568965" extrusionOk="0">
                <a:moveTo>
                  <a:pt x="0" y="0"/>
                </a:moveTo>
                <a:lnTo>
                  <a:pt x="4145959" y="0"/>
                </a:lnTo>
                <a:lnTo>
                  <a:pt x="4847209" y="1284483"/>
                </a:lnTo>
                <a:lnTo>
                  <a:pt x="4145959" y="2568965"/>
                </a:lnTo>
                <a:lnTo>
                  <a:pt x="0" y="2568965"/>
                </a:lnTo>
                <a:close/>
              </a:path>
            </a:pathLst>
          </a:custGeom>
          <a:solidFill>
            <a:schemeClr val="dk2"/>
          </a:solidFill>
          <a:ln w="12700" cap="flat" cmpd="sng">
            <a:solidFill>
              <a:schemeClr val="accent1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4262299" y="8784272"/>
            <a:ext cx="4435200" cy="2568900"/>
          </a:xfrm>
          <a:prstGeom prst="chevron">
            <a:avLst>
              <a:gd name="adj" fmla="val 27297"/>
            </a:avLst>
          </a:prstGeom>
          <a:solidFill>
            <a:schemeClr val="accent1"/>
          </a:solidFill>
          <a:ln w="12700" cap="flat" cmpd="sng">
            <a:solidFill>
              <a:srgbClr val="071A2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84420" y="8784272"/>
            <a:ext cx="4435200" cy="2568900"/>
          </a:xfrm>
          <a:prstGeom prst="chevron">
            <a:avLst>
              <a:gd name="adj" fmla="val 27297"/>
            </a:avLst>
          </a:prstGeom>
          <a:solidFill>
            <a:schemeClr val="accent2"/>
          </a:solidFill>
          <a:ln w="12700" cap="flat" cmpd="sng">
            <a:solidFill>
              <a:srgbClr val="071A2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11908538" y="8784272"/>
            <a:ext cx="4435200" cy="2568900"/>
          </a:xfrm>
          <a:prstGeom prst="chevron">
            <a:avLst>
              <a:gd name="adj" fmla="val 27297"/>
            </a:avLst>
          </a:prstGeom>
          <a:solidFill>
            <a:schemeClr val="accent3"/>
          </a:solidFill>
          <a:ln w="12700" cap="flat" cmpd="sng">
            <a:solidFill>
              <a:schemeClr val="accent3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15735019" y="8784272"/>
            <a:ext cx="4435200" cy="2568900"/>
          </a:xfrm>
          <a:prstGeom prst="chevron">
            <a:avLst>
              <a:gd name="adj" fmla="val 27297"/>
            </a:avLst>
          </a:prstGeom>
          <a:solidFill>
            <a:schemeClr val="accent4"/>
          </a:solidFill>
          <a:ln w="12700" cap="flat" cmpd="sng">
            <a:solidFill>
              <a:schemeClr val="accent4">
                <a:alpha val="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19579964" y="8784272"/>
            <a:ext cx="4435200" cy="2568900"/>
          </a:xfrm>
          <a:prstGeom prst="chevron">
            <a:avLst>
              <a:gd name="adj" fmla="val 27297"/>
            </a:avLst>
          </a:prstGeom>
          <a:solidFill>
            <a:schemeClr val="accent5"/>
          </a:solidFill>
          <a:ln w="12700" cap="flat" cmpd="sng">
            <a:solidFill>
              <a:srgbClr val="071A2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1572768" y="5862213"/>
            <a:ext cx="96012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1572768" y="6505356"/>
            <a:ext cx="13133700" cy="1596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"/>
                  </a:ext>
                </a:extLst>
              </a:rPr>
              <a:t>中国创新药的研发水平正快速接近国际前沿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，但全球成功取决于监管认可度、安全体系可拓展性、医保报销与长期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"/>
                  </a:ext>
                </a:extLst>
              </a:rPr>
              <a:t>资产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价值等多重因素。</a:t>
            </a:r>
            <a:endParaRPr sz="3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1576730" y="9717215"/>
            <a:ext cx="23172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中国临床成功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5702732" y="9717215"/>
            <a:ext cx="30753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"/>
                  </a:ext>
                </a:extLst>
              </a:rPr>
              <a:t>全球化准备度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9505464" y="9717215"/>
            <a:ext cx="21945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FDA / EMA 批准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"/>
          <p:cNvSpPr/>
          <p:nvPr/>
        </p:nvSpPr>
        <p:spPr>
          <a:xfrm>
            <a:off x="13150977" y="9717215"/>
            <a:ext cx="21945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HTA 评估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16975074" y="9932670"/>
            <a:ext cx="2860500" cy="43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医保报销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"/>
          <p:cNvSpPr/>
          <p:nvPr/>
        </p:nvSpPr>
        <p:spPr>
          <a:xfrm>
            <a:off x="20830032" y="9717215"/>
            <a:ext cx="23409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0" tIns="950" rIns="950" bIns="9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商业价值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2966676" y="12076557"/>
            <a:ext cx="3602700" cy="730500"/>
          </a:xfrm>
          <a:prstGeom prst="roundRect">
            <a:avLst>
              <a:gd name="adj" fmla="val 16667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72375" tIns="143825" rIns="72375" bIns="1438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获批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7976225" y="12076557"/>
            <a:ext cx="3456300" cy="7305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72375" tIns="143825" rIns="72375" bIns="1438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医保报销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12863608" y="12076557"/>
            <a:ext cx="3602700" cy="730500"/>
          </a:xfrm>
          <a:prstGeom prst="roundRect">
            <a:avLst>
              <a:gd name="adj" fmla="val 16667"/>
            </a:avLst>
          </a:prstGeom>
          <a:solidFill>
            <a:srgbClr val="F26322"/>
          </a:solidFill>
          <a:ln>
            <a:noFill/>
          </a:ln>
        </p:spPr>
        <p:txBody>
          <a:bodyPr spcFirstLastPara="1" wrap="square" lIns="72375" tIns="143825" rIns="72375" bIns="1438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安全可扩展性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7851755" y="12076557"/>
            <a:ext cx="3456300" cy="730500"/>
          </a:xfrm>
          <a:prstGeom prst="roundRect">
            <a:avLst>
              <a:gd name="adj" fmla="val 16667"/>
            </a:avLst>
          </a:prstGeom>
          <a:solidFill>
            <a:srgbClr val="009EE0"/>
          </a:solidFill>
          <a:ln>
            <a:noFill/>
          </a:ln>
        </p:spPr>
        <p:txBody>
          <a:bodyPr spcFirstLastPara="1" wrap="square" lIns="72375" tIns="143825" rIns="72375" bIns="1438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全球价值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"/>
          <p:cNvSpPr txBox="1">
            <a:spLocks noGrp="1"/>
          </p:cNvSpPr>
          <p:nvPr>
            <p:ph type="body" idx="1"/>
          </p:nvPr>
        </p:nvSpPr>
        <p:spPr>
          <a:xfrm>
            <a:off x="1455915" y="2505466"/>
            <a:ext cx="14108400" cy="108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7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从中国</a:t>
            </a:r>
            <a:r>
              <a:rPr lang="en-US" sz="7200">
                <a:solidFill>
                  <a:srgbClr val="003265"/>
                </a:solidFill>
              </a:rPr>
              <a:t>/</a:t>
            </a:r>
            <a:r>
              <a:rPr lang="en-US" sz="7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亚洲成功走向全球</a:t>
            </a:r>
            <a:endParaRPr sz="7200" b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3"/>
          <p:cNvSpPr txBox="1">
            <a:spLocks noGrp="1"/>
          </p:cNvSpPr>
          <p:nvPr>
            <p:ph type="body" idx="2"/>
          </p:nvPr>
        </p:nvSpPr>
        <p:spPr>
          <a:xfrm>
            <a:off x="1455915" y="4811401"/>
            <a:ext cx="18587700" cy="1484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CA1D20"/>
                </a:solidFill>
              </a:rPr>
              <a:t>本土数据的优势，如何转化为全球监管认可、安全体系支撑与商业价值？</a:t>
            </a:r>
            <a:endParaRPr sz="3600">
              <a:solidFill>
                <a:srgbClr val="CA1D20"/>
              </a:solidFill>
            </a:endParaRPr>
          </a:p>
          <a:p>
            <a:pPr marL="0" lvl="0" indent="0" algn="l" rtl="0">
              <a:spcBef>
                <a:spcPts val="2000"/>
              </a:spcBef>
              <a:spcAft>
                <a:spcPts val="0"/>
              </a:spcAft>
              <a:buNone/>
            </a:pPr>
            <a:endParaRPr sz="3600">
              <a:solidFill>
                <a:srgbClr val="CA1D2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全球化面临的六大差距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"/>
          <p:cNvSpPr/>
          <p:nvPr/>
        </p:nvSpPr>
        <p:spPr>
          <a:xfrm>
            <a:off x="1060699" y="1035075"/>
            <a:ext cx="19903800" cy="169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优质的亚洲创新资产，为何在全球市场推进受阻？</a:t>
            </a:r>
            <a:endParaRPr sz="55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"/>
          <p:cNvSpPr/>
          <p:nvPr/>
        </p:nvSpPr>
        <p:spPr>
          <a:xfrm>
            <a:off x="1060699" y="2947800"/>
            <a:ext cx="216246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3265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"/>
                  </a:ext>
                </a:extLst>
              </a:rPr>
              <a:t>多数项目受阻并非因为作用机制不成立，而是几个关键环节存在差距——监管难以建立信心、结果难以外推、价值难以获得认可，最终限制了全球化进程。</a:t>
            </a:r>
            <a:endParaRPr sz="3200">
              <a:solidFill>
                <a:srgbClr val="0032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rgbClr val="003265"/>
              </a:solidFill>
            </a:endParaRPr>
          </a:p>
        </p:txBody>
      </p:sp>
      <p:sp>
        <p:nvSpPr>
          <p:cNvPr id="233" name="Google Shape;233;p4"/>
          <p:cNvSpPr/>
          <p:nvPr/>
        </p:nvSpPr>
        <p:spPr>
          <a:xfrm>
            <a:off x="1426464" y="4498848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"/>
          <p:cNvSpPr/>
          <p:nvPr/>
        </p:nvSpPr>
        <p:spPr>
          <a:xfrm>
            <a:off x="1426464" y="4498848"/>
            <a:ext cx="146400" cy="24507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1F6FE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"/>
          <p:cNvSpPr/>
          <p:nvPr/>
        </p:nvSpPr>
        <p:spPr>
          <a:xfrm>
            <a:off x="1883664" y="4887401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人群差距</a:t>
            </a:r>
            <a:endParaRPr sz="333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"/>
          <p:cNvSpPr/>
          <p:nvPr/>
        </p:nvSpPr>
        <p:spPr>
          <a:xfrm>
            <a:off x="1883664" y="5667651"/>
            <a:ext cx="53778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</a:rPr>
              <a:t>研究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结果能否外推至中国患者之外</a:t>
            </a:r>
            <a:r>
              <a:rPr lang="en-US" sz="2800">
                <a:solidFill>
                  <a:srgbClr val="182433"/>
                </a:solidFill>
              </a:rPr>
              <a:t>的人群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"/>
          <p:cNvSpPr/>
          <p:nvPr/>
        </p:nvSpPr>
        <p:spPr>
          <a:xfrm>
            <a:off x="9070848" y="4498848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4"/>
          <p:cNvSpPr/>
          <p:nvPr/>
        </p:nvSpPr>
        <p:spPr>
          <a:xfrm>
            <a:off x="9070848" y="4498848"/>
            <a:ext cx="146400" cy="2450700"/>
          </a:xfrm>
          <a:prstGeom prst="rect">
            <a:avLst/>
          </a:prstGeom>
          <a:solidFill>
            <a:schemeClr val="accent3"/>
          </a:solidFill>
          <a:ln w="12700" cap="flat" cmpd="sng">
            <a:solidFill>
              <a:srgbClr val="00A39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"/>
          <p:cNvSpPr/>
          <p:nvPr/>
        </p:nvSpPr>
        <p:spPr>
          <a:xfrm>
            <a:off x="9528048" y="4887401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F26322"/>
                </a:solidFill>
                <a:latin typeface="Arial"/>
                <a:ea typeface="Arial"/>
                <a:cs typeface="Arial"/>
                <a:sym typeface="Arial"/>
              </a:rPr>
              <a:t>临床实践差距</a:t>
            </a:r>
            <a:endParaRPr sz="3330" b="1">
              <a:solidFill>
                <a:srgbClr val="F263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"/>
          <p:cNvSpPr/>
          <p:nvPr/>
        </p:nvSpPr>
        <p:spPr>
          <a:xfrm>
            <a:off x="9528048" y="5667651"/>
            <a:ext cx="53892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对照药是否反映了美/欧的标准治疗方案（SoC）？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"/>
          <p:cNvSpPr/>
          <p:nvPr/>
        </p:nvSpPr>
        <p:spPr>
          <a:xfrm>
            <a:off x="16715232" y="4498848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16715232" y="4498848"/>
            <a:ext cx="146400" cy="245070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6E56C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"/>
          <p:cNvSpPr/>
          <p:nvPr/>
        </p:nvSpPr>
        <p:spPr>
          <a:xfrm>
            <a:off x="17172432" y="4887401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证据差距</a:t>
            </a:r>
            <a:endParaRPr sz="333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17172432" y="5667651"/>
            <a:ext cx="54132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终点、生物标志物及</a:t>
            </a:r>
            <a:r>
              <a:rPr lang="en-US" sz="2800">
                <a:solidFill>
                  <a:srgbClr val="182433"/>
                </a:solidFill>
              </a:rPr>
              <a:t>临床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结局是否具备全球相关性？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"/>
          <p:cNvSpPr/>
          <p:nvPr/>
        </p:nvSpPr>
        <p:spPr>
          <a:xfrm>
            <a:off x="1426464" y="7351776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1426464" y="7351776"/>
            <a:ext cx="146400" cy="2450700"/>
          </a:xfrm>
          <a:prstGeom prst="rect">
            <a:avLst/>
          </a:prstGeom>
          <a:solidFill>
            <a:schemeClr val="accent5"/>
          </a:solidFill>
          <a:ln w="12700" cap="flat" cmpd="sng">
            <a:solidFill>
              <a:srgbClr val="D33F49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"/>
          <p:cNvSpPr/>
          <p:nvPr/>
        </p:nvSpPr>
        <p:spPr>
          <a:xfrm>
            <a:off x="1883664" y="7740329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EA961C"/>
                </a:solidFill>
                <a:latin typeface="Arial"/>
                <a:ea typeface="Arial"/>
                <a:cs typeface="Arial"/>
                <a:sym typeface="Arial"/>
              </a:rPr>
              <a:t>安全性差距</a:t>
            </a:r>
            <a:endParaRPr sz="3330" b="1">
              <a:solidFill>
                <a:srgbClr val="EA96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"/>
          <p:cNvSpPr/>
          <p:nvPr/>
        </p:nvSpPr>
        <p:spPr>
          <a:xfrm>
            <a:off x="1883664" y="8566299"/>
            <a:ext cx="53778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药物安全体系是否足够成熟？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9070848" y="7351776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9070848" y="7351776"/>
            <a:ext cx="146400" cy="24507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EF7B45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9528048" y="7740329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监管差距</a:t>
            </a:r>
            <a:endParaRPr sz="333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9528048" y="8566299"/>
            <a:ext cx="53892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是否足够早地与FDA/EMA</a:t>
            </a:r>
            <a:r>
              <a:rPr lang="en-US" sz="2800">
                <a:solidFill>
                  <a:srgbClr val="182433"/>
                </a:solidFill>
              </a:rPr>
              <a:t>完成监管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沟通并达成共识？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16715232" y="7351776"/>
            <a:ext cx="6437400" cy="2450700"/>
          </a:xfrm>
          <a:prstGeom prst="roundRect">
            <a:avLst>
              <a:gd name="adj" fmla="val 5224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16715232" y="7351776"/>
            <a:ext cx="146400" cy="24507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2EAD5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17172432" y="7740329"/>
            <a:ext cx="51207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价值差距</a:t>
            </a:r>
            <a:endParaRPr sz="333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17172432" y="8566299"/>
            <a:ext cx="5328000" cy="862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HTA机构是否认可</a:t>
            </a:r>
            <a:r>
              <a:rPr lang="en-US" sz="2800">
                <a:solidFill>
                  <a:srgbClr val="182433"/>
                </a:solidFill>
              </a:rPr>
              <a:t>具有实际意义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的临床附加获益？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1362510" y="10808208"/>
            <a:ext cx="21854100" cy="934800"/>
          </a:xfrm>
          <a:prstGeom prst="roundRect">
            <a:avLst>
              <a:gd name="adj" fmla="val 16667"/>
            </a:avLst>
          </a:prstGeom>
          <a:solidFill>
            <a:srgbClr val="003265"/>
          </a:solidFill>
          <a:ln w="10150" cap="flat" cmpd="sng">
            <a:solidFill>
              <a:srgbClr val="BFE7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1900" tIns="143900" rIns="71900" bIns="1439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"/>
                  </a:ext>
                </a:extLst>
              </a:rPr>
              <a:t>疗效确切是前提，能否获得全球监管的信任才是关键。</a:t>
            </a:r>
            <a:endParaRPr sz="36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"/>
          <p:cNvSpPr/>
          <p:nvPr/>
        </p:nvSpPr>
        <p:spPr>
          <a:xfrm>
            <a:off x="1060704" y="605806"/>
            <a:ext cx="10607100" cy="48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监管先例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"/>
          <p:cNvSpPr/>
          <p:nvPr/>
        </p:nvSpPr>
        <p:spPr>
          <a:xfrm>
            <a:off x="1060704" y="1094518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FDA与EMA的监管体系各有不同的演进路径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"/>
          <p:cNvSpPr/>
          <p:nvPr/>
        </p:nvSpPr>
        <p:spPr>
          <a:xfrm>
            <a:off x="1426464" y="2414016"/>
            <a:ext cx="10149900" cy="8083200"/>
          </a:xfrm>
          <a:prstGeom prst="roundRect">
            <a:avLst>
              <a:gd name="adj" fmla="val 1584"/>
            </a:avLst>
          </a:prstGeom>
          <a:solidFill>
            <a:srgbClr val="F2F7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"/>
          <p:cNvSpPr/>
          <p:nvPr/>
        </p:nvSpPr>
        <p:spPr>
          <a:xfrm>
            <a:off x="1426464" y="2414016"/>
            <a:ext cx="146400" cy="808320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1F6FE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"/>
          <p:cNvSpPr/>
          <p:nvPr/>
        </p:nvSpPr>
        <p:spPr>
          <a:xfrm>
            <a:off x="12618720" y="2414016"/>
            <a:ext cx="10149900" cy="8083200"/>
          </a:xfrm>
          <a:prstGeom prst="roundRect">
            <a:avLst>
              <a:gd name="adj" fmla="val 1584"/>
            </a:avLst>
          </a:prstGeom>
          <a:solidFill>
            <a:srgbClr val="FFF5F6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>
            <a:off x="12618720" y="2414016"/>
            <a:ext cx="146400" cy="80832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D33F49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/>
          <p:nvPr/>
        </p:nvSpPr>
        <p:spPr>
          <a:xfrm>
            <a:off x="2066543" y="2856217"/>
            <a:ext cx="1353300" cy="5694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00" tIns="72000" rIns="500" bIns="7200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EMA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13258799" y="2888865"/>
            <a:ext cx="1645800" cy="5694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72000" rIns="500" bIns="72000" anchor="ctr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FDA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"/>
          <p:cNvSpPr/>
          <p:nvPr/>
        </p:nvSpPr>
        <p:spPr>
          <a:xfrm>
            <a:off x="2066544" y="3615376"/>
            <a:ext cx="8348400" cy="104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800"/>
              <a:buFont typeface="Arial"/>
              <a:buChar char="●"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越来越接受以中国数据为主的肿瘤学数据集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2066544" y="4619682"/>
            <a:ext cx="91365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800"/>
              <a:buFont typeface="Arial"/>
              <a:buChar char="●"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在特定情况下可接受仅</a:t>
            </a:r>
            <a:r>
              <a:rPr lang="en-US" sz="2800">
                <a:solidFill>
                  <a:srgbClr val="182433"/>
                </a:solidFill>
              </a:rPr>
              <a:t>来自</a:t>
            </a: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中国患者的数据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/>
          <p:nvPr/>
        </p:nvSpPr>
        <p:spPr>
          <a:xfrm>
            <a:off x="2066544" y="5041840"/>
            <a:ext cx="8193000" cy="104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800"/>
              <a:buFont typeface="Arial"/>
              <a:buChar char="●"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关注科学合理性与完整证据链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>
            <a:off x="2066544" y="5955802"/>
            <a:ext cx="8193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800"/>
              <a:buFont typeface="Arial"/>
              <a:buChar char="●"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对人群构成的要求更</a:t>
            </a:r>
            <a:r>
              <a:rPr lang="en-US" sz="2800">
                <a:solidFill>
                  <a:srgbClr val="182433"/>
                </a:solidFill>
              </a:rPr>
              <a:t>加灵活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/>
          <p:nvPr/>
        </p:nvSpPr>
        <p:spPr>
          <a:xfrm>
            <a:off x="13258800" y="3913632"/>
            <a:ext cx="8253900" cy="54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3200"/>
              <a:buFont typeface="Arial"/>
              <a:buChar char="●"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期望全球性证据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13258800" y="4626864"/>
            <a:ext cx="8253900" cy="484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41656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960"/>
              <a:buFont typeface="Arial"/>
              <a:buChar char="●"/>
            </a:pPr>
            <a:r>
              <a:rPr lang="en-US" sz="296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通常要求有西方人群代表性</a:t>
            </a:r>
            <a:endParaRPr sz="296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"/>
          <p:cNvSpPr/>
          <p:nvPr/>
        </p:nvSpPr>
        <p:spPr>
          <a:xfrm>
            <a:off x="13258800" y="5340096"/>
            <a:ext cx="8253900" cy="484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41656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960"/>
              <a:buFont typeface="Arial"/>
              <a:buChar char="●"/>
            </a:pPr>
            <a:r>
              <a:rPr lang="en-US" sz="296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关注</a:t>
            </a:r>
            <a:r>
              <a:rPr lang="en-US" sz="2960">
                <a:solidFill>
                  <a:srgbClr val="182433"/>
                </a:solidFill>
              </a:rPr>
              <a:t>研究结果</a:t>
            </a:r>
            <a:r>
              <a:rPr lang="en-US" sz="296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对美国患者的适用性</a:t>
            </a:r>
            <a:endParaRPr sz="296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"/>
          <p:cNvSpPr/>
          <p:nvPr/>
        </p:nvSpPr>
        <p:spPr>
          <a:xfrm>
            <a:off x="13258800" y="6053328"/>
            <a:ext cx="8253900" cy="4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386080" algn="l" rtl="0">
              <a:spcBef>
                <a:spcPts val="0"/>
              </a:spcBef>
              <a:spcAft>
                <a:spcPts val="0"/>
              </a:spcAft>
              <a:buClr>
                <a:srgbClr val="182433"/>
              </a:buClr>
              <a:buSzPts val="2480"/>
              <a:buFont typeface="Arial"/>
              <a:buChar char="●"/>
            </a:pPr>
            <a:r>
              <a:rPr lang="en-US" sz="2960">
                <a:solidFill>
                  <a:srgbClr val="182433"/>
                </a:solidFill>
              </a:rPr>
              <a:t>对数据外推的要求更高</a:t>
            </a:r>
            <a:endParaRPr sz="2960">
              <a:solidFill>
                <a:srgbClr val="182433"/>
              </a:solidFill>
            </a:endParaRPr>
          </a:p>
        </p:txBody>
      </p:sp>
      <p:sp>
        <p:nvSpPr>
          <p:cNvPr id="279" name="Google Shape;279;p5"/>
          <p:cNvSpPr/>
          <p:nvPr/>
        </p:nvSpPr>
        <p:spPr>
          <a:xfrm>
            <a:off x="2066544" y="8093964"/>
            <a:ext cx="3657600" cy="4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近期案例</a:t>
            </a:r>
            <a:endParaRPr sz="259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/>
          <p:nvPr/>
        </p:nvSpPr>
        <p:spPr>
          <a:xfrm>
            <a:off x="13258800" y="8093964"/>
            <a:ext cx="3822900" cy="41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通常要求</a:t>
            </a:r>
            <a:endParaRPr sz="259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5"/>
          <p:cNvSpPr/>
          <p:nvPr/>
        </p:nvSpPr>
        <p:spPr>
          <a:xfrm>
            <a:off x="13258800" y="8813121"/>
            <a:ext cx="2769300" cy="5694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MRCTs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"/>
          <p:cNvSpPr/>
          <p:nvPr/>
        </p:nvSpPr>
        <p:spPr>
          <a:xfrm>
            <a:off x="16107823" y="8813121"/>
            <a:ext cx="2769300" cy="5694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西方数据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5"/>
          <p:cNvSpPr/>
          <p:nvPr/>
        </p:nvSpPr>
        <p:spPr>
          <a:xfrm>
            <a:off x="18964656" y="8813121"/>
            <a:ext cx="2769300" cy="5694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桥接试验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"/>
          <p:cNvSpPr/>
          <p:nvPr/>
        </p:nvSpPr>
        <p:spPr>
          <a:xfrm>
            <a:off x="1280160" y="11146767"/>
            <a:ext cx="21854100" cy="95100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 w="10150" cap="flat" cmpd="sng">
            <a:solidFill>
              <a:srgbClr val="BFE7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"/>
          <p:cNvSpPr/>
          <p:nvPr/>
        </p:nvSpPr>
        <p:spPr>
          <a:xfrm>
            <a:off x="1682496" y="11384471"/>
            <a:ext cx="21086100" cy="512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问题不在于数据是否来自中国，而在于外推策略是否合理。</a:t>
            </a:r>
            <a:endParaRPr sz="3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"/>
          <p:cNvSpPr txBox="1"/>
          <p:nvPr/>
        </p:nvSpPr>
        <p:spPr>
          <a:xfrm>
            <a:off x="2066544" y="6608931"/>
            <a:ext cx="8998800" cy="95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2800"/>
              <a:buFont typeface="Arial"/>
              <a:buChar char="●"/>
            </a:pPr>
            <a:r>
              <a:rPr lang="en-US" sz="28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更大的整合安全性数据库、更长的随访时间，同时仍有明确的“中国首发”获批案例</a:t>
            </a:r>
            <a:endParaRPr sz="28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5"/>
          <p:cNvSpPr/>
          <p:nvPr/>
        </p:nvSpPr>
        <p:spPr>
          <a:xfrm>
            <a:off x="2066544" y="8813121"/>
            <a:ext cx="2700000" cy="576000"/>
          </a:xfrm>
          <a:prstGeom prst="roundRect">
            <a:avLst>
              <a:gd name="adj" fmla="val 16666"/>
            </a:avLst>
          </a:prstGeom>
          <a:solidFill>
            <a:srgbClr val="009EE0"/>
          </a:solidFill>
          <a:ln>
            <a:noFill/>
          </a:ln>
        </p:spPr>
        <p:txBody>
          <a:bodyPr spcFirstLastPara="1" wrap="square" lIns="143975" tIns="72000" rIns="143975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替雷利珠单抗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5"/>
          <p:cNvSpPr/>
          <p:nvPr/>
        </p:nvSpPr>
        <p:spPr>
          <a:xfrm>
            <a:off x="5143995" y="8813121"/>
            <a:ext cx="2700000" cy="576000"/>
          </a:xfrm>
          <a:prstGeom prst="roundRect">
            <a:avLst>
              <a:gd name="adj" fmla="val 16666"/>
            </a:avLst>
          </a:prstGeom>
          <a:solidFill>
            <a:srgbClr val="009EE0"/>
          </a:solidFill>
          <a:ln>
            <a:noFill/>
          </a:ln>
        </p:spPr>
        <p:txBody>
          <a:bodyPr spcFirstLastPara="1" wrap="square" lIns="143975" tIns="72000" rIns="143975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舒格利单抗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5"/>
          <p:cNvSpPr/>
          <p:nvPr/>
        </p:nvSpPr>
        <p:spPr>
          <a:xfrm>
            <a:off x="8221447" y="8813121"/>
            <a:ext cx="2700000" cy="576000"/>
          </a:xfrm>
          <a:prstGeom prst="roundRect">
            <a:avLst>
              <a:gd name="adj" fmla="val 16666"/>
            </a:avLst>
          </a:prstGeom>
          <a:solidFill>
            <a:srgbClr val="009EE0"/>
          </a:solidFill>
          <a:ln>
            <a:noFill/>
          </a:ln>
        </p:spPr>
        <p:txBody>
          <a:bodyPr spcFirstLastPara="1" wrap="square" lIns="143975" tIns="72000" rIns="143975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阿美替尼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5"/>
          <p:cNvSpPr/>
          <p:nvPr/>
        </p:nvSpPr>
        <p:spPr>
          <a:xfrm>
            <a:off x="8221447" y="9682163"/>
            <a:ext cx="2700000" cy="576000"/>
          </a:xfrm>
          <a:prstGeom prst="roundRect">
            <a:avLst>
              <a:gd name="adj" fmla="val 16666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143975" tIns="72000" rIns="143975" bIns="720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罗沙司他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"/>
          <p:cNvSpPr/>
          <p:nvPr/>
        </p:nvSpPr>
        <p:spPr>
          <a:xfrm>
            <a:off x="1060704" y="605806"/>
            <a:ext cx="10607100" cy="48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四</a:t>
            </a: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大</a:t>
            </a:r>
            <a:r>
              <a:rPr lang="en-US" sz="240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启示</a:t>
            </a:r>
            <a:endParaRPr sz="2400" b="1" i="0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6"/>
          <p:cNvSpPr/>
          <p:nvPr/>
        </p:nvSpPr>
        <p:spPr>
          <a:xfrm>
            <a:off x="1060704" y="1161507"/>
            <a:ext cx="17922300" cy="184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成功</a:t>
            </a: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实现从</a:t>
            </a: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中国走向全球</a:t>
            </a: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的</a:t>
            </a: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项目</a:t>
            </a: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有哪些</a:t>
            </a: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共同特征？</a:t>
            </a:r>
            <a:endParaRPr sz="600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6"/>
          <p:cNvSpPr/>
          <p:nvPr/>
        </p:nvSpPr>
        <p:spPr>
          <a:xfrm>
            <a:off x="1463040" y="3877056"/>
            <a:ext cx="9912000" cy="27066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6"/>
          <p:cNvSpPr/>
          <p:nvPr/>
        </p:nvSpPr>
        <p:spPr>
          <a:xfrm>
            <a:off x="1920240" y="4443984"/>
            <a:ext cx="1170300" cy="1170300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1F6FE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6"/>
          <p:cNvSpPr/>
          <p:nvPr/>
        </p:nvSpPr>
        <p:spPr>
          <a:xfrm>
            <a:off x="3438144" y="4334256"/>
            <a:ext cx="6766500" cy="40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全球对照药</a:t>
            </a:r>
            <a:endParaRPr sz="248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6"/>
          <p:cNvSpPr/>
          <p:nvPr/>
        </p:nvSpPr>
        <p:spPr>
          <a:xfrm>
            <a:off x="3438144" y="4927597"/>
            <a:ext cx="70410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全球公认的标准治疗方案</a:t>
            </a:r>
            <a:endParaRPr sz="3200" b="0" i="0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6"/>
          <p:cNvSpPr/>
          <p:nvPr/>
        </p:nvSpPr>
        <p:spPr>
          <a:xfrm>
            <a:off x="3438144" y="5747004"/>
            <a:ext cx="7145100" cy="557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伊布替尼 • 吉非替尼 • 化疗</a:t>
            </a:r>
            <a:endParaRPr sz="2400" b="1" i="0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6"/>
          <p:cNvSpPr/>
          <p:nvPr/>
        </p:nvSpPr>
        <p:spPr>
          <a:xfrm>
            <a:off x="12527280" y="3877056"/>
            <a:ext cx="9912000" cy="27066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6"/>
          <p:cNvSpPr/>
          <p:nvPr/>
        </p:nvSpPr>
        <p:spPr>
          <a:xfrm>
            <a:off x="12984480" y="4443984"/>
            <a:ext cx="1170300" cy="1170300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rgbClr val="00A39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6"/>
          <p:cNvSpPr/>
          <p:nvPr/>
        </p:nvSpPr>
        <p:spPr>
          <a:xfrm>
            <a:off x="14502384" y="4334256"/>
            <a:ext cx="6766500" cy="40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群体药代动力学 (PopPK)</a:t>
            </a:r>
            <a:endParaRPr sz="248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6"/>
          <p:cNvSpPr/>
          <p:nvPr/>
        </p:nvSpPr>
        <p:spPr>
          <a:xfrm>
            <a:off x="14502384" y="4895593"/>
            <a:ext cx="72291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通常可替代正式的种族桥接试验</a:t>
            </a:r>
            <a:endParaRPr sz="3200" b="0" i="0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6"/>
          <p:cNvSpPr/>
          <p:nvPr/>
        </p:nvSpPr>
        <p:spPr>
          <a:xfrm>
            <a:off x="14502384" y="5747004"/>
            <a:ext cx="7229100" cy="484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F26322"/>
                </a:solidFill>
                <a:latin typeface="Arial"/>
                <a:ea typeface="Arial"/>
                <a:cs typeface="Arial"/>
                <a:sym typeface="Arial"/>
              </a:rPr>
              <a:t>替雷利珠单抗 • 呋喹替尼 • 斯鲁利单抗</a:t>
            </a:r>
            <a:endParaRPr sz="2400" b="1" i="0">
              <a:solidFill>
                <a:srgbClr val="F263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6"/>
          <p:cNvSpPr/>
          <p:nvPr/>
        </p:nvSpPr>
        <p:spPr>
          <a:xfrm>
            <a:off x="1463040" y="7086600"/>
            <a:ext cx="9912000" cy="27066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6"/>
          <p:cNvSpPr/>
          <p:nvPr/>
        </p:nvSpPr>
        <p:spPr>
          <a:xfrm>
            <a:off x="1920240" y="7653528"/>
            <a:ext cx="1170300" cy="1170300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rgbClr val="6E56C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6"/>
          <p:cNvSpPr/>
          <p:nvPr/>
        </p:nvSpPr>
        <p:spPr>
          <a:xfrm>
            <a:off x="3438144" y="7543800"/>
            <a:ext cx="6766500" cy="40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西方人群亚组证据</a:t>
            </a:r>
            <a:endParaRPr sz="248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6"/>
          <p:cNvSpPr/>
          <p:nvPr/>
        </p:nvSpPr>
        <p:spPr>
          <a:xfrm>
            <a:off x="3438144" y="7867841"/>
            <a:ext cx="71451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即使</a:t>
            </a:r>
            <a:r>
              <a:rPr lang="en-US" sz="3200">
                <a:solidFill>
                  <a:srgbClr val="667085"/>
                </a:solidFill>
              </a:rPr>
              <a:t>西方人群占比</a:t>
            </a: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有限，也能</a:t>
            </a:r>
            <a:r>
              <a:rPr lang="en-US" sz="3200">
                <a:solidFill>
                  <a:srgbClr val="667085"/>
                </a:solidFill>
              </a:rPr>
              <a:t>降低</a:t>
            </a: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监管疑虑</a:t>
            </a:r>
            <a:endParaRPr sz="3200" b="0" i="0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6"/>
          <p:cNvSpPr/>
          <p:nvPr/>
        </p:nvSpPr>
        <p:spPr>
          <a:xfrm>
            <a:off x="3438144" y="8956548"/>
            <a:ext cx="70410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RATIONALE-302 • ASTRUM-005</a:t>
            </a:r>
            <a:endParaRPr sz="2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6"/>
          <p:cNvSpPr/>
          <p:nvPr/>
        </p:nvSpPr>
        <p:spPr>
          <a:xfrm>
            <a:off x="12527280" y="7086600"/>
            <a:ext cx="9912000" cy="27066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"/>
          <p:cNvSpPr/>
          <p:nvPr/>
        </p:nvSpPr>
        <p:spPr>
          <a:xfrm>
            <a:off x="12984480" y="7653528"/>
            <a:ext cx="1170300" cy="1170300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2EAD5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6"/>
          <p:cNvSpPr/>
          <p:nvPr/>
        </p:nvSpPr>
        <p:spPr>
          <a:xfrm>
            <a:off x="14502384" y="7543800"/>
            <a:ext cx="6766500" cy="40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早期数据外推策略</a:t>
            </a:r>
            <a:endParaRPr sz="248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6"/>
          <p:cNvSpPr/>
          <p:nvPr/>
        </p:nvSpPr>
        <p:spPr>
          <a:xfrm>
            <a:off x="14502384" y="8105137"/>
            <a:ext cx="72291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在III期临床前规划</a:t>
            </a:r>
            <a:r>
              <a:rPr lang="en-US" sz="3200">
                <a:solidFill>
                  <a:srgbClr val="667085"/>
                </a:solidFill>
              </a:rPr>
              <a:t>整体论证逻辑</a:t>
            </a:r>
            <a:endParaRPr sz="3200" b="0" i="0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6"/>
          <p:cNvSpPr/>
          <p:nvPr/>
        </p:nvSpPr>
        <p:spPr>
          <a:xfrm>
            <a:off x="14502384" y="8956548"/>
            <a:ext cx="7041000" cy="448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EA961C"/>
                </a:solidFill>
                <a:latin typeface="Arial"/>
                <a:ea typeface="Arial"/>
                <a:cs typeface="Arial"/>
                <a:sym typeface="Arial"/>
              </a:rPr>
              <a:t>在关键试验前</a:t>
            </a:r>
            <a:r>
              <a:rPr lang="en-US" sz="2400" b="1">
                <a:solidFill>
                  <a:srgbClr val="EA961C"/>
                </a:solidFill>
                <a:latin typeface="Arial"/>
                <a:ea typeface="Arial"/>
                <a:cs typeface="Arial"/>
                <a:sym typeface="Arial"/>
              </a:rPr>
              <a:t>明确全球开发逻辑</a:t>
            </a:r>
            <a:endParaRPr sz="2400" b="1" i="0">
              <a:solidFill>
                <a:srgbClr val="EA96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"/>
          <p:cNvSpPr/>
          <p:nvPr/>
        </p:nvSpPr>
        <p:spPr>
          <a:xfrm>
            <a:off x="1463040" y="10473690"/>
            <a:ext cx="20976300" cy="894600"/>
          </a:xfrm>
          <a:prstGeom prst="roundRect">
            <a:avLst>
              <a:gd name="adj" fmla="val 16666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监管机构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评估的是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可信度，而非地域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来源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3200" b="1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接受度取决于具体情境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7"/>
          <p:cNvSpPr/>
          <p:nvPr/>
        </p:nvSpPr>
        <p:spPr>
          <a:xfrm>
            <a:off x="1060704" y="1037949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疾病背景为何至关重要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7"/>
          <p:cNvSpPr/>
          <p:nvPr/>
        </p:nvSpPr>
        <p:spPr>
          <a:xfrm>
            <a:off x="1463040" y="2834640"/>
            <a:ext cx="6693300" cy="7680900"/>
          </a:xfrm>
          <a:prstGeom prst="roundRect">
            <a:avLst>
              <a:gd name="adj" fmla="val 2186"/>
            </a:avLst>
          </a:prstGeom>
          <a:solidFill>
            <a:schemeClr val="lt1"/>
          </a:solidFill>
          <a:ln w="13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7"/>
          <p:cNvSpPr/>
          <p:nvPr/>
        </p:nvSpPr>
        <p:spPr>
          <a:xfrm>
            <a:off x="1901952" y="3460937"/>
            <a:ext cx="57606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肿瘤领域</a:t>
            </a:r>
            <a:endParaRPr sz="333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7"/>
          <p:cNvSpPr/>
          <p:nvPr/>
        </p:nvSpPr>
        <p:spPr>
          <a:xfrm>
            <a:off x="1901952" y="4076433"/>
            <a:ext cx="5760600" cy="69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灵活性</a:t>
            </a:r>
            <a:r>
              <a:rPr lang="en-US" sz="3200">
                <a:solidFill>
                  <a:srgbClr val="4B4B4B"/>
                </a:solidFill>
              </a:rPr>
              <a:t>较高</a:t>
            </a:r>
            <a:endParaRPr sz="3200" b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"/>
          <p:cNvSpPr/>
          <p:nvPr/>
        </p:nvSpPr>
        <p:spPr>
          <a:xfrm>
            <a:off x="2286000" y="5394217"/>
            <a:ext cx="5029200" cy="194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替雷利珠单抗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舒格利单抗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斯鲁利单抗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330" name="Google Shape;330;p7"/>
          <p:cNvCxnSpPr/>
          <p:nvPr/>
        </p:nvCxnSpPr>
        <p:spPr>
          <a:xfrm>
            <a:off x="2560320" y="8372093"/>
            <a:ext cx="4480500" cy="0"/>
          </a:xfrm>
          <a:prstGeom prst="straightConnector1">
            <a:avLst/>
          </a:prstGeom>
          <a:noFill/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1" name="Google Shape;331;p7"/>
          <p:cNvSpPr/>
          <p:nvPr/>
        </p:nvSpPr>
        <p:spPr>
          <a:xfrm>
            <a:off x="2157984" y="8845125"/>
            <a:ext cx="5303400" cy="1132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客观终点与生物标志物人群</a:t>
            </a:r>
            <a:endParaRPr sz="24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"/>
          <p:cNvSpPr/>
          <p:nvPr/>
        </p:nvSpPr>
        <p:spPr>
          <a:xfrm>
            <a:off x="9089136" y="2834640"/>
            <a:ext cx="6693300" cy="7680900"/>
          </a:xfrm>
          <a:prstGeom prst="roundRect">
            <a:avLst>
              <a:gd name="adj" fmla="val 2186"/>
            </a:avLst>
          </a:prstGeom>
          <a:solidFill>
            <a:schemeClr val="lt1"/>
          </a:solidFill>
          <a:ln w="139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7"/>
          <p:cNvSpPr/>
          <p:nvPr/>
        </p:nvSpPr>
        <p:spPr>
          <a:xfrm>
            <a:off x="9528048" y="3460937"/>
            <a:ext cx="57606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F26322"/>
                </a:solidFill>
                <a:latin typeface="Arial"/>
                <a:ea typeface="Arial"/>
                <a:cs typeface="Arial"/>
                <a:sym typeface="Arial"/>
              </a:rPr>
              <a:t>罕见病</a:t>
            </a:r>
            <a:endParaRPr sz="3330" b="1">
              <a:solidFill>
                <a:srgbClr val="F263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7"/>
          <p:cNvSpPr/>
          <p:nvPr/>
        </p:nvSpPr>
        <p:spPr>
          <a:xfrm>
            <a:off x="9528048" y="4076433"/>
            <a:ext cx="5559600" cy="69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基于具体案例的灵活性</a:t>
            </a:r>
            <a:endParaRPr sz="3200" b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7"/>
          <p:cNvSpPr/>
          <p:nvPr/>
        </p:nvSpPr>
        <p:spPr>
          <a:xfrm>
            <a:off x="9912096" y="5755853"/>
            <a:ext cx="5029200" cy="121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特瑞普利单抗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鼻咽癌 (NPC) 先例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336" name="Google Shape;336;p7"/>
          <p:cNvCxnSpPr/>
          <p:nvPr/>
        </p:nvCxnSpPr>
        <p:spPr>
          <a:xfrm>
            <a:off x="10186416" y="8372093"/>
            <a:ext cx="4480500" cy="0"/>
          </a:xfrm>
          <a:prstGeom prst="straightConnector1">
            <a:avLst/>
          </a:prstGeom>
          <a:noFill/>
          <a:ln w="127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7" name="Google Shape;337;p7"/>
          <p:cNvSpPr/>
          <p:nvPr/>
        </p:nvSpPr>
        <p:spPr>
          <a:xfrm>
            <a:off x="9784080" y="8845125"/>
            <a:ext cx="5303400" cy="1316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疾病</a:t>
            </a:r>
            <a:r>
              <a:rPr lang="en-US" sz="2400">
                <a:solidFill>
                  <a:srgbClr val="182433"/>
                </a:solidFill>
              </a:rPr>
              <a:t>的地域</a:t>
            </a:r>
            <a:r>
              <a:rPr lang="en-US" sz="24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分布可能比种族</a:t>
            </a:r>
            <a:r>
              <a:rPr lang="en-US" sz="2400">
                <a:solidFill>
                  <a:srgbClr val="182433"/>
                </a:solidFill>
              </a:rPr>
              <a:t>因素</a:t>
            </a:r>
            <a:r>
              <a:rPr lang="en-US" sz="24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更重要</a:t>
            </a:r>
            <a:endParaRPr sz="24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7"/>
          <p:cNvSpPr/>
          <p:nvPr/>
        </p:nvSpPr>
        <p:spPr>
          <a:xfrm>
            <a:off x="16715232" y="2834640"/>
            <a:ext cx="6693300" cy="7680900"/>
          </a:xfrm>
          <a:prstGeom prst="roundRect">
            <a:avLst>
              <a:gd name="adj" fmla="val 2186"/>
            </a:avLst>
          </a:prstGeom>
          <a:solidFill>
            <a:schemeClr val="lt1"/>
          </a:solidFill>
          <a:ln w="139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7"/>
          <p:cNvSpPr/>
          <p:nvPr/>
        </p:nvSpPr>
        <p:spPr>
          <a:xfrm>
            <a:off x="17154144" y="3460937"/>
            <a:ext cx="57606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慢性疾病</a:t>
            </a:r>
            <a:endParaRPr sz="333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7"/>
          <p:cNvSpPr/>
          <p:nvPr/>
        </p:nvSpPr>
        <p:spPr>
          <a:xfrm>
            <a:off x="17154144" y="4076433"/>
            <a:ext cx="5760600" cy="64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灵活性</a:t>
            </a:r>
            <a:r>
              <a:rPr lang="en-US" sz="3200">
                <a:solidFill>
                  <a:srgbClr val="4B4B4B"/>
                </a:solidFill>
              </a:rPr>
              <a:t>较低</a:t>
            </a:r>
            <a:endParaRPr sz="3200" b="0">
              <a:solidFill>
                <a:srgbClr val="4B4B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7"/>
          <p:cNvSpPr/>
          <p:nvPr/>
        </p:nvSpPr>
        <p:spPr>
          <a:xfrm>
            <a:off x="17812512" y="5032581"/>
            <a:ext cx="4480500" cy="266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肥胖症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哮喘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银屑病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82433"/>
                </a:solidFill>
                <a:latin typeface="Play"/>
                <a:ea typeface="Play"/>
                <a:cs typeface="Play"/>
                <a:sym typeface="Play"/>
              </a:rPr>
              <a:t>糖尿病</a:t>
            </a:r>
            <a:endParaRPr sz="3200" b="1">
              <a:solidFill>
                <a:srgbClr val="182433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342" name="Google Shape;342;p7"/>
          <p:cNvCxnSpPr/>
          <p:nvPr/>
        </p:nvCxnSpPr>
        <p:spPr>
          <a:xfrm>
            <a:off x="17812512" y="8372093"/>
            <a:ext cx="4480500" cy="0"/>
          </a:xfrm>
          <a:prstGeom prst="straightConnector1">
            <a:avLst/>
          </a:prstGeom>
          <a:noFill/>
          <a:ln w="127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3" name="Google Shape;343;p7"/>
          <p:cNvSpPr/>
          <p:nvPr/>
        </p:nvSpPr>
        <p:spPr>
          <a:xfrm>
            <a:off x="17410176" y="9183545"/>
            <a:ext cx="5175600" cy="988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82433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6"/>
                  </a:ext>
                </a:extLst>
              </a:rPr>
              <a:t>长期安全性、人群多样性与支付方审视共同起主导作用。</a:t>
            </a:r>
            <a:endParaRPr sz="2400">
              <a:solidFill>
                <a:srgbClr val="1824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182433"/>
              </a:solidFill>
            </a:endParaRPr>
          </a:p>
        </p:txBody>
      </p:sp>
      <p:sp>
        <p:nvSpPr>
          <p:cNvPr id="344" name="Google Shape;344;p7"/>
          <p:cNvSpPr/>
          <p:nvPr/>
        </p:nvSpPr>
        <p:spPr>
          <a:xfrm>
            <a:off x="1562100" y="11047020"/>
            <a:ext cx="21854100" cy="95100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 w="10150" cap="flat" cmpd="sng">
            <a:solidFill>
              <a:srgbClr val="BFE7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7"/>
          <p:cNvSpPr/>
          <p:nvPr/>
        </p:nvSpPr>
        <p:spPr>
          <a:xfrm>
            <a:off x="1964436" y="11176064"/>
            <a:ext cx="21031200" cy="638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同一套中国数据，在不同疾病背景下，可能已经足够、需要桥接，或仍然不足。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8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获批与价值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8"/>
          <p:cNvSpPr/>
          <p:nvPr/>
        </p:nvSpPr>
        <p:spPr>
          <a:xfrm>
            <a:off x="1060704" y="1606908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FDA、EMA 与 HTA 关注的重点各不相同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8"/>
          <p:cNvSpPr/>
          <p:nvPr/>
        </p:nvSpPr>
        <p:spPr>
          <a:xfrm>
            <a:off x="1060704" y="3305825"/>
            <a:ext cx="4846200" cy="216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6500" cap="flat" cmpd="sng">
            <a:solidFill>
              <a:srgbClr val="D33F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8"/>
          <p:cNvSpPr/>
          <p:nvPr/>
        </p:nvSpPr>
        <p:spPr>
          <a:xfrm>
            <a:off x="1536192" y="3595694"/>
            <a:ext cx="2221200" cy="733500"/>
          </a:xfrm>
          <a:prstGeom prst="roundRect">
            <a:avLst>
              <a:gd name="adj" fmla="val 16667"/>
            </a:avLst>
          </a:prstGeom>
          <a:solidFill>
            <a:srgbClr val="D33F49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FDA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8"/>
          <p:cNvSpPr/>
          <p:nvPr/>
        </p:nvSpPr>
        <p:spPr>
          <a:xfrm>
            <a:off x="1536192" y="4624349"/>
            <a:ext cx="3877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7"/>
                  </a:ext>
                </a:extLst>
              </a:rPr>
              <a:t>能否获批</a:t>
            </a: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8"/>
          <p:cNvSpPr/>
          <p:nvPr/>
        </p:nvSpPr>
        <p:spPr>
          <a:xfrm>
            <a:off x="6766560" y="3305825"/>
            <a:ext cx="4846200" cy="216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65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8"/>
          <p:cNvSpPr/>
          <p:nvPr/>
        </p:nvSpPr>
        <p:spPr>
          <a:xfrm>
            <a:off x="7261097" y="3612626"/>
            <a:ext cx="2032200" cy="733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EMA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8"/>
          <p:cNvSpPr/>
          <p:nvPr/>
        </p:nvSpPr>
        <p:spPr>
          <a:xfrm>
            <a:off x="7242048" y="4624349"/>
            <a:ext cx="3877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获益是否大于风险？</a:t>
            </a: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8"/>
          <p:cNvSpPr/>
          <p:nvPr/>
        </p:nvSpPr>
        <p:spPr>
          <a:xfrm>
            <a:off x="12472416" y="3305825"/>
            <a:ext cx="4846200" cy="216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65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8"/>
          <p:cNvSpPr/>
          <p:nvPr/>
        </p:nvSpPr>
        <p:spPr>
          <a:xfrm>
            <a:off x="12875500" y="3602074"/>
            <a:ext cx="2221200" cy="7335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HTA/JCA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8"/>
          <p:cNvSpPr/>
          <p:nvPr/>
        </p:nvSpPr>
        <p:spPr>
          <a:xfrm>
            <a:off x="12838176" y="4624349"/>
            <a:ext cx="4846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是否优于现行治疗方案？</a:t>
            </a: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8"/>
          <p:cNvSpPr/>
          <p:nvPr/>
        </p:nvSpPr>
        <p:spPr>
          <a:xfrm>
            <a:off x="18178272" y="3305825"/>
            <a:ext cx="4846200" cy="21612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65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8"/>
          <p:cNvSpPr/>
          <p:nvPr/>
        </p:nvSpPr>
        <p:spPr>
          <a:xfrm>
            <a:off x="18653152" y="3587836"/>
            <a:ext cx="2221200" cy="7335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72000" tIns="72000" rIns="72000" bIns="72000" anchor="ctr" anchorCtr="0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Payers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8"/>
          <p:cNvSpPr/>
          <p:nvPr/>
        </p:nvSpPr>
        <p:spPr>
          <a:xfrm>
            <a:off x="18653760" y="4624349"/>
            <a:ext cx="3877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是否值得支付？</a:t>
            </a:r>
            <a:endParaRPr sz="24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8"/>
          <p:cNvSpPr/>
          <p:nvPr/>
        </p:nvSpPr>
        <p:spPr>
          <a:xfrm>
            <a:off x="1060704" y="6547295"/>
            <a:ext cx="135351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71A2F"/>
                </a:solidFill>
              </a:rPr>
              <a:t>当前</a:t>
            </a:r>
            <a:r>
              <a:rPr lang="en-US" sz="3200" b="0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选择的对照药，将影响后续</a:t>
            </a:r>
            <a:r>
              <a:rPr lang="en-US" sz="3200">
                <a:solidFill>
                  <a:srgbClr val="071A2F"/>
                </a:solidFill>
              </a:rPr>
              <a:t>所有关键决策</a:t>
            </a:r>
            <a:r>
              <a:rPr lang="en-US" sz="3200" b="0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endParaRPr sz="3200" b="0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6" name="Google Shape;366;p8"/>
          <p:cNvCxnSpPr/>
          <p:nvPr/>
        </p:nvCxnSpPr>
        <p:spPr>
          <a:xfrm>
            <a:off x="1960891" y="7841018"/>
            <a:ext cx="2834700" cy="0"/>
          </a:xfrm>
          <a:prstGeom prst="straightConnector1">
            <a:avLst/>
          </a:prstGeom>
          <a:noFill/>
          <a:ln w="27925" cap="flat" cmpd="sng">
            <a:solidFill>
              <a:srgbClr val="D33F4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7" name="Google Shape;367;p8"/>
          <p:cNvSpPr/>
          <p:nvPr/>
        </p:nvSpPr>
        <p:spPr>
          <a:xfrm>
            <a:off x="1960893" y="8316516"/>
            <a:ext cx="3109200" cy="585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FDA审查</a:t>
            </a:r>
            <a:endParaRPr sz="32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8" name="Google Shape;368;p8"/>
          <p:cNvCxnSpPr/>
          <p:nvPr/>
        </p:nvCxnSpPr>
        <p:spPr>
          <a:xfrm>
            <a:off x="7732013" y="7841018"/>
            <a:ext cx="2834700" cy="0"/>
          </a:xfrm>
          <a:prstGeom prst="straightConnector1">
            <a:avLst/>
          </a:prstGeom>
          <a:noFill/>
          <a:ln w="27925" cap="flat" cmpd="sng">
            <a:solidFill>
              <a:schemeClr val="accent3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69" name="Google Shape;369;p8"/>
          <p:cNvSpPr/>
          <p:nvPr/>
        </p:nvSpPr>
        <p:spPr>
          <a:xfrm>
            <a:off x="7677150" y="8471411"/>
            <a:ext cx="2834700" cy="31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26322"/>
                </a:solidFill>
                <a:latin typeface="Arial"/>
                <a:ea typeface="Arial"/>
                <a:cs typeface="Arial"/>
                <a:sym typeface="Arial"/>
              </a:rPr>
              <a:t>EMA审查</a:t>
            </a:r>
            <a:endParaRPr sz="3200" b="1">
              <a:solidFill>
                <a:srgbClr val="F263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Google Shape;370;p8"/>
          <p:cNvCxnSpPr/>
          <p:nvPr/>
        </p:nvCxnSpPr>
        <p:spPr>
          <a:xfrm>
            <a:off x="13606135" y="7841018"/>
            <a:ext cx="2834700" cy="0"/>
          </a:xfrm>
          <a:prstGeom prst="straightConnector1">
            <a:avLst/>
          </a:prstGeom>
          <a:noFill/>
          <a:ln w="27925" cap="flat" cmpd="sng">
            <a:solidFill>
              <a:schemeClr val="accent4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1" name="Google Shape;371;p8"/>
          <p:cNvSpPr/>
          <p:nvPr/>
        </p:nvSpPr>
        <p:spPr>
          <a:xfrm>
            <a:off x="13679329" y="8316516"/>
            <a:ext cx="2834700" cy="585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HTA评估结果</a:t>
            </a:r>
            <a:endParaRPr sz="32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2" name="Google Shape;372;p8"/>
          <p:cNvCxnSpPr/>
          <p:nvPr/>
        </p:nvCxnSpPr>
        <p:spPr>
          <a:xfrm>
            <a:off x="19049866" y="7841018"/>
            <a:ext cx="2834700" cy="0"/>
          </a:xfrm>
          <a:prstGeom prst="straightConnector1">
            <a:avLst/>
          </a:prstGeom>
          <a:noFill/>
          <a:ln w="27925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3" name="Google Shape;373;p8"/>
          <p:cNvSpPr/>
          <p:nvPr/>
        </p:nvSpPr>
        <p:spPr>
          <a:xfrm>
            <a:off x="19120866" y="8444522"/>
            <a:ext cx="2834700" cy="38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EA961C"/>
                </a:solidFill>
                <a:latin typeface="Arial"/>
                <a:ea typeface="Arial"/>
                <a:cs typeface="Arial"/>
                <a:sym typeface="Arial"/>
              </a:rPr>
              <a:t>定价能力</a:t>
            </a:r>
            <a:endParaRPr sz="3200" b="1">
              <a:solidFill>
                <a:srgbClr val="EA96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8"/>
          <p:cNvSpPr/>
          <p:nvPr/>
        </p:nvSpPr>
        <p:spPr>
          <a:xfrm>
            <a:off x="1280160" y="10187750"/>
            <a:ext cx="21854100" cy="909600"/>
          </a:xfrm>
          <a:prstGeom prst="roundRect">
            <a:avLst>
              <a:gd name="adj" fmla="val 15385"/>
            </a:avLst>
          </a:prstGeom>
          <a:solidFill>
            <a:srgbClr val="003265"/>
          </a:solidFill>
          <a:ln w="10150" cap="flat" cmpd="sng">
            <a:solidFill>
              <a:srgbClr val="BFE7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00" tIns="143975" rIns="91400" bIns="1439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获批并不等同于价值。</a:t>
            </a:r>
            <a:endParaRPr sz="333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9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真实的商业化路径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9"/>
          <p:cNvSpPr/>
          <p:nvPr/>
        </p:nvSpPr>
        <p:spPr>
          <a:xfrm>
            <a:off x="1060704" y="1408070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全球获批 ≠ 全球价值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9"/>
          <p:cNvSpPr/>
          <p:nvPr/>
        </p:nvSpPr>
        <p:spPr>
          <a:xfrm>
            <a:off x="1060704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9"/>
          <p:cNvSpPr/>
          <p:nvPr/>
        </p:nvSpPr>
        <p:spPr>
          <a:xfrm>
            <a:off x="1261872" y="3437420"/>
            <a:ext cx="2573400" cy="73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临床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成功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4" name="Google Shape;384;p9"/>
          <p:cNvCxnSpPr/>
          <p:nvPr/>
        </p:nvCxnSpPr>
        <p:spPr>
          <a:xfrm>
            <a:off x="4078224" y="3807261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66708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5" name="Google Shape;385;p9"/>
          <p:cNvSpPr/>
          <p:nvPr/>
        </p:nvSpPr>
        <p:spPr>
          <a:xfrm>
            <a:off x="4864608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9"/>
          <p:cNvSpPr/>
          <p:nvPr/>
        </p:nvSpPr>
        <p:spPr>
          <a:xfrm>
            <a:off x="5065776" y="3437420"/>
            <a:ext cx="2481600" cy="73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监管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审批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7" name="Google Shape;387;p9"/>
          <p:cNvCxnSpPr/>
          <p:nvPr/>
        </p:nvCxnSpPr>
        <p:spPr>
          <a:xfrm>
            <a:off x="7882128" y="3807261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66708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8" name="Google Shape;388;p9"/>
          <p:cNvSpPr/>
          <p:nvPr/>
        </p:nvSpPr>
        <p:spPr>
          <a:xfrm>
            <a:off x="8668512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9"/>
          <p:cNvSpPr/>
          <p:nvPr/>
        </p:nvSpPr>
        <p:spPr>
          <a:xfrm>
            <a:off x="8869680" y="3437420"/>
            <a:ext cx="2481600" cy="73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HTA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评估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p9"/>
          <p:cNvCxnSpPr/>
          <p:nvPr/>
        </p:nvCxnSpPr>
        <p:spPr>
          <a:xfrm>
            <a:off x="11686032" y="3807261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66708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1" name="Google Shape;391;p9"/>
          <p:cNvSpPr/>
          <p:nvPr/>
        </p:nvSpPr>
        <p:spPr>
          <a:xfrm>
            <a:off x="12472416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9"/>
          <p:cNvSpPr/>
          <p:nvPr/>
        </p:nvSpPr>
        <p:spPr>
          <a:xfrm>
            <a:off x="12673584" y="3622081"/>
            <a:ext cx="2481600" cy="370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医保报销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3" name="Google Shape;393;p9"/>
          <p:cNvCxnSpPr/>
          <p:nvPr/>
        </p:nvCxnSpPr>
        <p:spPr>
          <a:xfrm>
            <a:off x="15489936" y="3807261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66708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4" name="Google Shape;394;p9"/>
          <p:cNvSpPr/>
          <p:nvPr/>
        </p:nvSpPr>
        <p:spPr>
          <a:xfrm>
            <a:off x="16276320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9"/>
          <p:cNvSpPr/>
          <p:nvPr/>
        </p:nvSpPr>
        <p:spPr>
          <a:xfrm>
            <a:off x="16477488" y="3437420"/>
            <a:ext cx="2328600" cy="73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8"/>
                  </a:ext>
                </a:extLst>
              </a:rPr>
              <a:t>价格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  <a:extLst>
                <a:ext uri="http://customooxmlschemas.google.com/">
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9"/>
                </a:ext>
              </a:extLs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0"/>
                  </a:ext>
                </a:extLst>
              </a:rPr>
              <a:t>达成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6" name="Google Shape;396;p9"/>
          <p:cNvCxnSpPr/>
          <p:nvPr/>
        </p:nvCxnSpPr>
        <p:spPr>
          <a:xfrm>
            <a:off x="19293840" y="3807261"/>
            <a:ext cx="640200" cy="0"/>
          </a:xfrm>
          <a:prstGeom prst="straightConnector1">
            <a:avLst/>
          </a:prstGeom>
          <a:noFill/>
          <a:ln w="31750" cap="flat" cmpd="sng">
            <a:solidFill>
              <a:srgbClr val="66708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7" name="Google Shape;397;p9"/>
          <p:cNvSpPr/>
          <p:nvPr/>
        </p:nvSpPr>
        <p:spPr>
          <a:xfrm>
            <a:off x="20080224" y="2970901"/>
            <a:ext cx="2926200" cy="1609200"/>
          </a:xfrm>
          <a:prstGeom prst="roundRect">
            <a:avLst>
              <a:gd name="adj" fmla="val 9091"/>
            </a:avLst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9"/>
          <p:cNvSpPr/>
          <p:nvPr/>
        </p:nvSpPr>
        <p:spPr>
          <a:xfrm>
            <a:off x="20281392" y="3437420"/>
            <a:ext cx="2523600" cy="739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全球资产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价值</a:t>
            </a:r>
            <a:endParaRPr sz="2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9"/>
          <p:cNvSpPr/>
          <p:nvPr/>
        </p:nvSpPr>
        <p:spPr>
          <a:xfrm>
            <a:off x="4444344" y="5244830"/>
            <a:ext cx="16185000" cy="10302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9"/>
          <p:cNvSpPr/>
          <p:nvPr/>
        </p:nvSpPr>
        <p:spPr>
          <a:xfrm>
            <a:off x="4938120" y="5586167"/>
            <a:ext cx="3657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6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9"/>
          <p:cNvSpPr/>
          <p:nvPr/>
        </p:nvSpPr>
        <p:spPr>
          <a:xfrm>
            <a:off x="5596490" y="5540445"/>
            <a:ext cx="11837700" cy="43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20">
                <a:solidFill>
                  <a:srgbClr val="182433"/>
                </a:solidFill>
              </a:rPr>
              <a:t>获批</a:t>
            </a:r>
            <a:r>
              <a:rPr lang="en-US" sz="272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并获得报销</a:t>
            </a:r>
            <a:endParaRPr sz="272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9"/>
          <p:cNvSpPr/>
          <p:nvPr/>
        </p:nvSpPr>
        <p:spPr>
          <a:xfrm>
            <a:off x="4444344" y="6403070"/>
            <a:ext cx="16185000" cy="10302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9"/>
          <p:cNvSpPr/>
          <p:nvPr/>
        </p:nvSpPr>
        <p:spPr>
          <a:xfrm>
            <a:off x="4938120" y="6718263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6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9"/>
          <p:cNvSpPr/>
          <p:nvPr/>
        </p:nvSpPr>
        <p:spPr>
          <a:xfrm>
            <a:off x="5596490" y="6718268"/>
            <a:ext cx="11837700" cy="36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0">
                <a:solidFill>
                  <a:srgbClr val="182433"/>
                </a:solidFill>
              </a:rPr>
              <a:t>获批但准入</a:t>
            </a:r>
            <a:r>
              <a:rPr lang="en-US" sz="224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受限</a:t>
            </a:r>
            <a:endParaRPr sz="224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9"/>
          <p:cNvSpPr/>
          <p:nvPr/>
        </p:nvSpPr>
        <p:spPr>
          <a:xfrm>
            <a:off x="4444344" y="7561310"/>
            <a:ext cx="16185000" cy="10302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9"/>
          <p:cNvSpPr/>
          <p:nvPr/>
        </p:nvSpPr>
        <p:spPr>
          <a:xfrm>
            <a:off x="4938120" y="7852529"/>
            <a:ext cx="3657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6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9"/>
          <p:cNvSpPr/>
          <p:nvPr/>
        </p:nvSpPr>
        <p:spPr>
          <a:xfrm>
            <a:off x="5596490" y="7852524"/>
            <a:ext cx="11704200" cy="402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80">
                <a:solidFill>
                  <a:srgbClr val="182433"/>
                </a:solidFill>
              </a:rPr>
              <a:t>获批</a:t>
            </a:r>
            <a:r>
              <a:rPr lang="en-US" sz="248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但面临显著的价格压力</a:t>
            </a:r>
            <a:endParaRPr sz="248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9"/>
          <p:cNvSpPr/>
          <p:nvPr/>
        </p:nvSpPr>
        <p:spPr>
          <a:xfrm>
            <a:off x="4444344" y="8719551"/>
            <a:ext cx="16185000" cy="10302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9"/>
          <p:cNvSpPr/>
          <p:nvPr/>
        </p:nvSpPr>
        <p:spPr>
          <a:xfrm>
            <a:off x="4938120" y="8999892"/>
            <a:ext cx="365700" cy="4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Autofit/>
          </a:bodyPr>
          <a:lstStyle/>
          <a:p>
            <a:pPr marL="0" marR="0" lvl="0" indent="0" algn="l" rtl="0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6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9"/>
          <p:cNvSpPr/>
          <p:nvPr/>
        </p:nvSpPr>
        <p:spPr>
          <a:xfrm>
            <a:off x="5596490" y="8999896"/>
            <a:ext cx="12142500" cy="420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20">
                <a:solidFill>
                  <a:srgbClr val="182433"/>
                </a:solidFill>
              </a:rPr>
              <a:t>获批</a:t>
            </a:r>
            <a:r>
              <a:rPr lang="en-US" sz="272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但附加获益评级有限</a:t>
            </a:r>
            <a:endParaRPr sz="272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9"/>
          <p:cNvSpPr/>
          <p:nvPr/>
        </p:nvSpPr>
        <p:spPr>
          <a:xfrm>
            <a:off x="1060704" y="10513409"/>
            <a:ext cx="21945600" cy="998100"/>
          </a:xfrm>
          <a:prstGeom prst="roundRect">
            <a:avLst>
              <a:gd name="adj" fmla="val 16666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179975" tIns="179975" rIns="179975" bIns="17997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1"/>
                  </a:ext>
                </a:extLst>
              </a:rPr>
              <a:t>监管批准带来市场准入，HTA 与医保报销才决定最终实现的价值。</a:t>
            </a:r>
            <a:endParaRPr sz="3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0"/>
          <p:cNvSpPr/>
          <p:nvPr/>
        </p:nvSpPr>
        <p:spPr>
          <a:xfrm>
            <a:off x="1060704" y="694944"/>
            <a:ext cx="10607100" cy="31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价值保护</a:t>
            </a:r>
            <a:endParaRPr sz="186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0"/>
          <p:cNvSpPr/>
          <p:nvPr/>
        </p:nvSpPr>
        <p:spPr>
          <a:xfrm>
            <a:off x="1060704" y="1124536"/>
            <a:ext cx="17922300" cy="87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5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全球定价空间</a:t>
            </a:r>
            <a:endParaRPr sz="555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0"/>
          <p:cNvSpPr/>
          <p:nvPr/>
        </p:nvSpPr>
        <p:spPr>
          <a:xfrm>
            <a:off x="1060704" y="2479996"/>
            <a:ext cx="189036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0">
                <a:solidFill>
                  <a:srgbClr val="009EE0"/>
                </a:solidFill>
                <a:latin typeface="Calibri"/>
                <a:ea typeface="Calibri"/>
                <a:cs typeface="Calibri"/>
                <a:sym typeface="Calibri"/>
              </a:rPr>
              <a:t>欧洲或日本的定价</a:t>
            </a:r>
            <a:r>
              <a:rPr lang="en-US" sz="3330">
                <a:solidFill>
                  <a:srgbClr val="009EE0"/>
                </a:solidFill>
                <a:latin typeface="Calibri"/>
                <a:ea typeface="Calibri"/>
                <a:cs typeface="Calibri"/>
                <a:sym typeface="Calibri"/>
              </a:rPr>
              <a:t>决策</a:t>
            </a:r>
            <a:r>
              <a:rPr lang="en-US" sz="3330" b="0">
                <a:solidFill>
                  <a:srgbClr val="009EE0"/>
                </a:solidFill>
                <a:latin typeface="Calibri"/>
                <a:ea typeface="Calibri"/>
                <a:cs typeface="Calibri"/>
                <a:sym typeface="Calibri"/>
              </a:rPr>
              <a:t>，</a:t>
            </a:r>
            <a:r>
              <a:rPr lang="en-US" sz="3330">
                <a:solidFill>
                  <a:srgbClr val="009EE0"/>
                </a:solidFill>
                <a:latin typeface="Calibri"/>
                <a:ea typeface="Calibri"/>
                <a:cs typeface="Calibri"/>
                <a:sym typeface="Calibri"/>
              </a:rPr>
              <a:t>已不再仅仅影响当地市场。</a:t>
            </a:r>
            <a:endParaRPr sz="3330" b="0">
              <a:solidFill>
                <a:srgbClr val="009E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0"/>
          <p:cNvSpPr/>
          <p:nvPr/>
        </p:nvSpPr>
        <p:spPr>
          <a:xfrm>
            <a:off x="1060705" y="3851122"/>
            <a:ext cx="720000" cy="573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0"/>
          <p:cNvSpPr/>
          <p:nvPr/>
        </p:nvSpPr>
        <p:spPr>
          <a:xfrm>
            <a:off x="11850624" y="3850807"/>
            <a:ext cx="720000" cy="573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0"/>
          <p:cNvSpPr/>
          <p:nvPr/>
        </p:nvSpPr>
        <p:spPr>
          <a:xfrm>
            <a:off x="1060704" y="5216655"/>
            <a:ext cx="720000" cy="573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0"/>
          <p:cNvSpPr/>
          <p:nvPr/>
        </p:nvSpPr>
        <p:spPr>
          <a:xfrm>
            <a:off x="11850624" y="5216655"/>
            <a:ext cx="720000" cy="573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0"/>
          <p:cNvSpPr/>
          <p:nvPr/>
        </p:nvSpPr>
        <p:spPr>
          <a:xfrm>
            <a:off x="1060705" y="6743212"/>
            <a:ext cx="720000" cy="573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5" name="Google Shape;425;p10"/>
          <p:cNvCxnSpPr/>
          <p:nvPr/>
        </p:nvCxnSpPr>
        <p:spPr>
          <a:xfrm>
            <a:off x="3320751" y="8558784"/>
            <a:ext cx="17059800" cy="0"/>
          </a:xfrm>
          <a:prstGeom prst="straightConnector1">
            <a:avLst/>
          </a:prstGeom>
          <a:noFill/>
          <a:ln w="1270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6" name="Google Shape;426;p10"/>
          <p:cNvSpPr/>
          <p:nvPr/>
        </p:nvSpPr>
        <p:spPr>
          <a:xfrm>
            <a:off x="1719072" y="9151849"/>
            <a:ext cx="4091100" cy="879000"/>
          </a:xfrm>
          <a:prstGeom prst="roundRect">
            <a:avLst>
              <a:gd name="adj" fmla="val 16667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179050" tIns="179050" rIns="179050" bIns="17905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监管策略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0"/>
          <p:cNvSpPr/>
          <p:nvPr/>
        </p:nvSpPr>
        <p:spPr>
          <a:xfrm>
            <a:off x="7277576" y="9190530"/>
            <a:ext cx="4096500" cy="8790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179050" tIns="179050" rIns="179050" bIns="17905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HTA策略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0"/>
          <p:cNvSpPr/>
          <p:nvPr/>
        </p:nvSpPr>
        <p:spPr>
          <a:xfrm>
            <a:off x="12547949" y="9155497"/>
            <a:ext cx="4242900" cy="879000"/>
          </a:xfrm>
          <a:prstGeom prst="roundRect">
            <a:avLst>
              <a:gd name="adj" fmla="val 16667"/>
            </a:avLst>
          </a:prstGeom>
          <a:solidFill>
            <a:srgbClr val="F26322"/>
          </a:solidFill>
          <a:ln>
            <a:noFill/>
          </a:ln>
        </p:spPr>
        <p:txBody>
          <a:bodyPr spcFirstLastPara="1" wrap="square" lIns="179050" tIns="179050" rIns="179050" bIns="17905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定价策略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0"/>
          <p:cNvSpPr/>
          <p:nvPr/>
        </p:nvSpPr>
        <p:spPr>
          <a:xfrm>
            <a:off x="18178272" y="9151849"/>
            <a:ext cx="4096500" cy="879000"/>
          </a:xfrm>
          <a:prstGeom prst="roundRect">
            <a:avLst>
              <a:gd name="adj" fmla="val 16667"/>
            </a:avLst>
          </a:prstGeom>
          <a:solidFill>
            <a:srgbClr val="009EE0"/>
          </a:solidFill>
          <a:ln>
            <a:noFill/>
          </a:ln>
        </p:spPr>
        <p:txBody>
          <a:bodyPr spcFirstLastPara="1" wrap="square" lIns="179050" tIns="179050" rIns="179050" bIns="17905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上市顺序规划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0"/>
          <p:cNvSpPr/>
          <p:nvPr/>
        </p:nvSpPr>
        <p:spPr>
          <a:xfrm>
            <a:off x="7140416" y="10998518"/>
            <a:ext cx="8138100" cy="53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333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全球价值保护</a:t>
            </a:r>
            <a:endParaRPr sz="333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0"/>
          <p:cNvSpPr/>
          <p:nvPr/>
        </p:nvSpPr>
        <p:spPr>
          <a:xfrm>
            <a:off x="1719072" y="3565055"/>
            <a:ext cx="8802600" cy="975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359075" tIns="179050" rIns="179050" bIns="1790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2"/>
                  </a:ext>
                </a:extLst>
              </a:rPr>
              <a:t>所选对照药能否支持溢价</a:t>
            </a:r>
            <a:r>
              <a:rPr lang="en-US" sz="3200">
                <a:solidFill>
                  <a:srgbClr val="182433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3"/>
                  </a:ext>
                </a:extLst>
              </a:rPr>
              <a:t>定价</a:t>
            </a: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4"/>
                  </a:ext>
                </a:extLst>
              </a:rPr>
              <a:t>？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0"/>
          <p:cNvSpPr/>
          <p:nvPr/>
        </p:nvSpPr>
        <p:spPr>
          <a:xfrm>
            <a:off x="12508992" y="3583705"/>
            <a:ext cx="8802600" cy="975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359075" tIns="179050" rIns="179050" bIns="1790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HTA评估机构是否认可附加获益？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0"/>
          <p:cNvSpPr/>
          <p:nvPr/>
        </p:nvSpPr>
        <p:spPr>
          <a:xfrm>
            <a:off x="1719072" y="4960410"/>
            <a:ext cx="8802600" cy="975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359075" tIns="179050" rIns="179050" bIns="1790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应优先</a:t>
            </a:r>
            <a:r>
              <a:rPr lang="en-US" sz="3200">
                <a:solidFill>
                  <a:srgbClr val="182433"/>
                </a:solidFill>
              </a:rPr>
              <a:t>在哪个市场</a:t>
            </a: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上市？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0"/>
          <p:cNvSpPr/>
          <p:nvPr/>
        </p:nvSpPr>
        <p:spPr>
          <a:xfrm>
            <a:off x="12508992" y="4960410"/>
            <a:ext cx="8802600" cy="975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359075" tIns="179050" rIns="179050" bIns="1790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应</a:t>
            </a:r>
            <a:r>
              <a:rPr lang="en-US" sz="3200">
                <a:solidFill>
                  <a:srgbClr val="182433"/>
                </a:solidFill>
              </a:rPr>
              <a:t>在哪些市场</a:t>
            </a: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采用</a:t>
            </a:r>
            <a:r>
              <a:rPr lang="en-US" sz="3200">
                <a:solidFill>
                  <a:srgbClr val="182433"/>
                </a:solidFill>
              </a:rPr>
              <a:t>保密</a:t>
            </a: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返利机制？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0"/>
          <p:cNvSpPr/>
          <p:nvPr/>
        </p:nvSpPr>
        <p:spPr>
          <a:xfrm>
            <a:off x="1719072" y="6355747"/>
            <a:ext cx="8802600" cy="1570800"/>
          </a:xfrm>
          <a:prstGeom prst="roundRect">
            <a:avLst>
              <a:gd name="adj" fmla="val 16666"/>
            </a:avLst>
          </a:prstGeom>
          <a:solidFill>
            <a:srgbClr val="FFFFFF"/>
          </a:solidFill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5400000" algn="t" rotWithShape="0">
              <a:srgbClr val="000000">
                <a:alpha val="10196"/>
              </a:srgbClr>
            </a:outerShdw>
          </a:effectLst>
        </p:spPr>
        <p:txBody>
          <a:bodyPr spcFirstLastPara="1" wrap="square" lIns="359075" tIns="179050" rIns="179050" bIns="17905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公开定价将如何影响全球层面的准入谈判？</a:t>
            </a:r>
            <a:endParaRPr sz="32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0"/>
          <p:cNvSpPr/>
          <p:nvPr/>
        </p:nvSpPr>
        <p:spPr>
          <a:xfrm>
            <a:off x="6143837" y="9288671"/>
            <a:ext cx="720000" cy="605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40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0"/>
          <p:cNvSpPr/>
          <p:nvPr/>
        </p:nvSpPr>
        <p:spPr>
          <a:xfrm>
            <a:off x="11601030" y="9288671"/>
            <a:ext cx="720000" cy="605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40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0"/>
          <p:cNvSpPr/>
          <p:nvPr/>
        </p:nvSpPr>
        <p:spPr>
          <a:xfrm>
            <a:off x="17124532" y="9288671"/>
            <a:ext cx="720000" cy="605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500" tIns="500" rIns="500" bIns="500" anchor="ctr" anchorCtr="1">
            <a:spAutoFit/>
          </a:bodyPr>
          <a:lstStyle/>
          <a:p>
            <a:pPr marL="0" marR="0" lvl="0" indent="0" algn="ctr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40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11"/>
          <p:cNvPicPr preferRelativeResize="0"/>
          <p:nvPr/>
        </p:nvPicPr>
        <p:blipFill rotWithShape="1">
          <a:blip r:embed="rId3">
            <a:alphaModFix amt="15000"/>
          </a:blip>
          <a:srcRect/>
          <a:stretch/>
        </p:blipFill>
        <p:spPr>
          <a:xfrm>
            <a:off x="0" y="-76200"/>
            <a:ext cx="24384003" cy="13821797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11"/>
          <p:cNvSpPr/>
          <p:nvPr/>
        </p:nvSpPr>
        <p:spPr>
          <a:xfrm>
            <a:off x="9715500" y="10953750"/>
            <a:ext cx="28194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1"/>
          <p:cNvSpPr/>
          <p:nvPr/>
        </p:nvSpPr>
        <p:spPr>
          <a:xfrm>
            <a:off x="12325350" y="9525000"/>
            <a:ext cx="2362200" cy="236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1"/>
          <p:cNvSpPr/>
          <p:nvPr/>
        </p:nvSpPr>
        <p:spPr>
          <a:xfrm>
            <a:off x="14725650" y="7886700"/>
            <a:ext cx="2362200" cy="236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1"/>
          <p:cNvSpPr/>
          <p:nvPr/>
        </p:nvSpPr>
        <p:spPr>
          <a:xfrm>
            <a:off x="17125950" y="6210300"/>
            <a:ext cx="2362200" cy="236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1"/>
          <p:cNvSpPr/>
          <p:nvPr/>
        </p:nvSpPr>
        <p:spPr>
          <a:xfrm>
            <a:off x="19392900" y="4419600"/>
            <a:ext cx="2362200" cy="236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1"/>
          <p:cNvSpPr/>
          <p:nvPr/>
        </p:nvSpPr>
        <p:spPr>
          <a:xfrm>
            <a:off x="21221700" y="2400300"/>
            <a:ext cx="2362200" cy="236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1"/>
          <p:cNvSpPr/>
          <p:nvPr/>
        </p:nvSpPr>
        <p:spPr>
          <a:xfrm>
            <a:off x="23317200" y="87630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11"/>
          <p:cNvPicPr preferRelativeResize="0"/>
          <p:nvPr/>
        </p:nvPicPr>
        <p:blipFill rotWithShape="1">
          <a:blip r:embed="rId4">
            <a:alphaModFix/>
          </a:blip>
          <a:srcRect r="2968"/>
          <a:stretch/>
        </p:blipFill>
        <p:spPr>
          <a:xfrm>
            <a:off x="8686260" y="8251715"/>
            <a:ext cx="4573392" cy="3988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3" name="Google Shape;453;p11"/>
          <p:cNvGrpSpPr/>
          <p:nvPr/>
        </p:nvGrpSpPr>
        <p:grpSpPr>
          <a:xfrm>
            <a:off x="13011232" y="518730"/>
            <a:ext cx="10814585" cy="9553648"/>
            <a:chOff x="10668000" y="1503953"/>
            <a:chExt cx="11421042" cy="10089395"/>
          </a:xfrm>
        </p:grpSpPr>
        <p:pic>
          <p:nvPicPr>
            <p:cNvPr id="454" name="Google Shape;454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668000" y="9231148"/>
              <a:ext cx="2362200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5" name="Google Shape;455;p1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5965418" y="6141822"/>
              <a:ext cx="2362200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6" name="Google Shape;456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8072050" y="4042630"/>
              <a:ext cx="2362200" cy="23622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57" name="Google Shape;457;p11"/>
            <p:cNvCxnSpPr/>
            <p:nvPr/>
          </p:nvCxnSpPr>
          <p:spPr>
            <a:xfrm rot="10800000" flipH="1">
              <a:off x="13078881" y="9671111"/>
              <a:ext cx="505800" cy="323700"/>
            </a:xfrm>
            <a:prstGeom prst="straightConnector1">
              <a:avLst/>
            </a:prstGeom>
            <a:noFill/>
            <a:ln w="17125" cap="rnd" cmpd="sng">
              <a:solidFill>
                <a:srgbClr val="0B416E"/>
              </a:solidFill>
              <a:prstDash val="solid"/>
              <a:round/>
              <a:headEnd type="none" w="sm" len="sm"/>
              <a:tailEnd type="stealth" w="sm" len="sm"/>
            </a:ln>
          </p:spPr>
        </p:cxnSp>
        <p:cxnSp>
          <p:nvCxnSpPr>
            <p:cNvPr id="458" name="Google Shape;458;p11"/>
            <p:cNvCxnSpPr/>
            <p:nvPr/>
          </p:nvCxnSpPr>
          <p:spPr>
            <a:xfrm rot="10800000" flipH="1">
              <a:off x="15722532" y="8077026"/>
              <a:ext cx="404700" cy="361800"/>
            </a:xfrm>
            <a:prstGeom prst="straightConnector1">
              <a:avLst/>
            </a:prstGeom>
            <a:noFill/>
            <a:ln w="17125" cap="rnd" cmpd="sng">
              <a:solidFill>
                <a:srgbClr val="0B416E"/>
              </a:solidFill>
              <a:prstDash val="solid"/>
              <a:round/>
              <a:headEnd type="none" w="sm" len="sm"/>
              <a:tailEnd type="stealth" w="sm" len="sm"/>
            </a:ln>
          </p:spPr>
        </p:cxnSp>
        <p:cxnSp>
          <p:nvCxnSpPr>
            <p:cNvPr id="459" name="Google Shape;459;p11"/>
            <p:cNvCxnSpPr/>
            <p:nvPr/>
          </p:nvCxnSpPr>
          <p:spPr>
            <a:xfrm rot="10800000" flipH="1">
              <a:off x="18112425" y="6156334"/>
              <a:ext cx="343200" cy="381000"/>
            </a:xfrm>
            <a:prstGeom prst="straightConnector1">
              <a:avLst/>
            </a:prstGeom>
            <a:noFill/>
            <a:ln w="17125" cap="rnd" cmpd="sng">
              <a:solidFill>
                <a:srgbClr val="0B416E"/>
              </a:solidFill>
              <a:prstDash val="solid"/>
              <a:round/>
              <a:headEnd type="none" w="sm" len="sm"/>
              <a:tailEnd type="stealth" w="sm" len="sm"/>
            </a:ln>
          </p:spPr>
        </p:cxnSp>
        <p:cxnSp>
          <p:nvCxnSpPr>
            <p:cNvPr id="460" name="Google Shape;460;p11"/>
            <p:cNvCxnSpPr/>
            <p:nvPr/>
          </p:nvCxnSpPr>
          <p:spPr>
            <a:xfrm rot="10800000" flipH="1">
              <a:off x="19924783" y="3968734"/>
              <a:ext cx="300000" cy="369600"/>
            </a:xfrm>
            <a:prstGeom prst="straightConnector1">
              <a:avLst/>
            </a:prstGeom>
            <a:noFill/>
            <a:ln w="17125" cap="rnd" cmpd="sng">
              <a:solidFill>
                <a:srgbClr val="0B416E"/>
              </a:solidFill>
              <a:prstDash val="solid"/>
              <a:round/>
              <a:headEnd type="none" w="sm" len="sm"/>
              <a:tailEnd type="stealth" w="sm" len="sm"/>
            </a:ln>
          </p:spPr>
        </p:cxnSp>
        <p:cxnSp>
          <p:nvCxnSpPr>
            <p:cNvPr id="461" name="Google Shape;461;p11"/>
            <p:cNvCxnSpPr/>
            <p:nvPr/>
          </p:nvCxnSpPr>
          <p:spPr>
            <a:xfrm rot="10800000" flipH="1">
              <a:off x="21721842" y="1503953"/>
              <a:ext cx="367200" cy="590400"/>
            </a:xfrm>
            <a:prstGeom prst="straightConnector1">
              <a:avLst/>
            </a:prstGeom>
            <a:noFill/>
            <a:ln w="17125" cap="rnd" cmpd="sng">
              <a:solidFill>
                <a:srgbClr val="0B416E"/>
              </a:solidFill>
              <a:prstDash val="solid"/>
              <a:round/>
              <a:headEnd type="none" w="sm" len="sm"/>
              <a:tailEnd type="stealth" w="sm" len="sm"/>
            </a:ln>
          </p:spPr>
        </p:cxnSp>
        <p:pic>
          <p:nvPicPr>
            <p:cNvPr id="462" name="Google Shape;462;p1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3530074" y="7908190"/>
              <a:ext cx="2362200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3" name="Google Shape;463;p1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670956" y="1779562"/>
              <a:ext cx="2362200" cy="236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4" name="Google Shape;464;p11"/>
          <p:cNvSpPr/>
          <p:nvPr/>
        </p:nvSpPr>
        <p:spPr>
          <a:xfrm>
            <a:off x="1066800" y="819150"/>
            <a:ext cx="99060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SECTION 3 / 监管执行</a:t>
            </a:r>
            <a:endParaRPr sz="240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1"/>
          <p:cNvSpPr/>
          <p:nvPr/>
        </p:nvSpPr>
        <p:spPr>
          <a:xfrm>
            <a:off x="1066800" y="1902162"/>
            <a:ext cx="11944432" cy="369331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将具有潜力的本土</a:t>
            </a:r>
            <a:r>
              <a:rPr lang="zh-CN" altLang="en-US" sz="8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临床</a:t>
            </a:r>
            <a:endParaRPr lang="en-US" altLang="zh-CN" sz="8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资产转化为可执行的</a:t>
            </a:r>
            <a:endParaRPr lang="en-US" sz="8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全球开发方案</a:t>
            </a:r>
            <a:endParaRPr sz="8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1"/>
          <p:cNvSpPr/>
          <p:nvPr/>
        </p:nvSpPr>
        <p:spPr>
          <a:xfrm>
            <a:off x="1066800" y="6025324"/>
            <a:ext cx="9239400" cy="18466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4000" err="1">
                <a:solidFill>
                  <a:srgbClr val="383838"/>
                </a:solidFill>
              </a:rPr>
              <a:t>选择合适的申报</a:t>
            </a:r>
            <a:r>
              <a:rPr lang="en-US" sz="4000" b="0" err="1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路径、识别证据</a:t>
            </a:r>
            <a:r>
              <a:rPr lang="en-US" sz="4000" err="1">
                <a:solidFill>
                  <a:srgbClr val="383838"/>
                </a:solidFill>
              </a:rPr>
              <a:t>缺口</a:t>
            </a:r>
            <a:r>
              <a:rPr lang="en-US" sz="40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lang="en-US" sz="4000"/>
              <a:t>与监管机构沟通并对齐关键决策</a:t>
            </a:r>
            <a:r>
              <a:rPr lang="en-US" sz="40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lang="en-US" sz="4000" b="0" err="1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并为全球申报做好准备</a:t>
            </a:r>
            <a:r>
              <a:rPr lang="en-US" sz="40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40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7" name="Google Shape;467;p11"/>
          <p:cNvCxnSpPr/>
          <p:nvPr/>
        </p:nvCxnSpPr>
        <p:spPr>
          <a:xfrm>
            <a:off x="1066800" y="8504022"/>
            <a:ext cx="1562100" cy="30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8" name="Google Shape;468;p11"/>
          <p:cNvSpPr/>
          <p:nvPr/>
        </p:nvSpPr>
        <p:spPr>
          <a:xfrm>
            <a:off x="1066800" y="9066133"/>
            <a:ext cx="8382000" cy="495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五项决策，一套可执行的方案。</a:t>
            </a:r>
            <a:endParaRPr sz="240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1"/>
          <p:cNvSpPr/>
          <p:nvPr/>
        </p:nvSpPr>
        <p:spPr>
          <a:xfrm>
            <a:off x="1066800" y="9810750"/>
            <a:ext cx="7923900" cy="214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申报路径 </a:t>
            </a:r>
            <a:r>
              <a:rPr lang="en-US" sz="32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 证据缺口 </a:t>
            </a:r>
            <a:r>
              <a:rPr lang="en-US" sz="32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 监管机构沟通 </a:t>
            </a:r>
            <a:r>
              <a:rPr lang="en-US" sz="32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全球证据计划 </a:t>
            </a:r>
            <a:r>
              <a:rPr lang="en-US" sz="32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3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申报准备</a:t>
            </a:r>
            <a:endParaRPr sz="3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2"/>
          <p:cNvSpPr/>
          <p:nvPr/>
        </p:nvSpPr>
        <p:spPr>
          <a:xfrm>
            <a:off x="1066800" y="666751"/>
            <a:ext cx="144780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监管机构参与</a:t>
            </a:r>
            <a:endParaRPr sz="2400" b="1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76" name="Google Shape;476;p12"/>
          <p:cNvSpPr/>
          <p:nvPr/>
        </p:nvSpPr>
        <p:spPr>
          <a:xfrm>
            <a:off x="1066800" y="1084297"/>
            <a:ext cx="222504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FDA 与欧盟采用不同的运作模式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2"/>
          <p:cNvSpPr/>
          <p:nvPr/>
        </p:nvSpPr>
        <p:spPr>
          <a:xfrm>
            <a:off x="1066800" y="2325648"/>
            <a:ext cx="9791700" cy="8115300"/>
          </a:xfrm>
          <a:prstGeom prst="roundRect">
            <a:avLst>
              <a:gd name="adj" fmla="val 1878"/>
            </a:avLst>
          </a:prstGeom>
          <a:solidFill>
            <a:srgbClr val="F2F2F2">
              <a:alpha val="5098"/>
            </a:srgbClr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2"/>
          <p:cNvSpPr/>
          <p:nvPr/>
        </p:nvSpPr>
        <p:spPr>
          <a:xfrm>
            <a:off x="11315700" y="2325648"/>
            <a:ext cx="12001500" cy="8115300"/>
          </a:xfrm>
          <a:prstGeom prst="roundRect">
            <a:avLst>
              <a:gd name="adj" fmla="val 1878"/>
            </a:avLst>
          </a:prstGeom>
          <a:solidFill>
            <a:schemeClr val="accent4">
              <a:alpha val="5098"/>
            </a:scheme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280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79" name="Google Shape;479;p12"/>
          <p:cNvSpPr/>
          <p:nvPr/>
        </p:nvSpPr>
        <p:spPr>
          <a:xfrm>
            <a:off x="1066800" y="2325649"/>
            <a:ext cx="9791700" cy="13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2"/>
          <p:cNvSpPr/>
          <p:nvPr/>
        </p:nvSpPr>
        <p:spPr>
          <a:xfrm>
            <a:off x="11315700" y="2325649"/>
            <a:ext cx="12001500" cy="1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2"/>
          <p:cNvSpPr/>
          <p:nvPr/>
        </p:nvSpPr>
        <p:spPr>
          <a:xfrm>
            <a:off x="1447800" y="2706653"/>
            <a:ext cx="46482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美国</a:t>
            </a:r>
            <a:endParaRPr sz="2100" b="1">
              <a:solidFill>
                <a:srgbClr val="0079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2"/>
          <p:cNvSpPr/>
          <p:nvPr/>
        </p:nvSpPr>
        <p:spPr>
          <a:xfrm>
            <a:off x="1447800" y="3182898"/>
            <a:ext cx="3619500" cy="1143000"/>
          </a:xfrm>
          <a:prstGeom prst="roundRect">
            <a:avLst>
              <a:gd name="adj" fmla="val 13333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3" name="Google Shape;48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3423662"/>
            <a:ext cx="3162300" cy="661472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12"/>
          <p:cNvSpPr/>
          <p:nvPr/>
        </p:nvSpPr>
        <p:spPr>
          <a:xfrm>
            <a:off x="5448300" y="3335303"/>
            <a:ext cx="4648200" cy="990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2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以IND为中心的运作模式</a:t>
            </a:r>
            <a:endParaRPr sz="2992" b="1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2"/>
          <p:cNvSpPr/>
          <p:nvPr/>
        </p:nvSpPr>
        <p:spPr>
          <a:xfrm>
            <a:off x="11734800" y="2706653"/>
            <a:ext cx="57150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欧盟 / 欧洲经济区</a:t>
            </a:r>
            <a:endParaRPr sz="210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34800" y="3184944"/>
            <a:ext cx="4762500" cy="11199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009CD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87" name="Google Shape;487;p12"/>
          <p:cNvSpPr/>
          <p:nvPr/>
        </p:nvSpPr>
        <p:spPr>
          <a:xfrm>
            <a:off x="16725900" y="3411498"/>
            <a:ext cx="4953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CDF"/>
              </a:buClr>
              <a:buSzPts val="3450"/>
              <a:buFont typeface="Arial"/>
              <a:buNone/>
            </a:pPr>
            <a:r>
              <a:rPr lang="en-US" sz="3450" b="1" i="0" u="none" strike="noStrike" cap="none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2"/>
          <p:cNvSpPr/>
          <p:nvPr/>
        </p:nvSpPr>
        <p:spPr>
          <a:xfrm>
            <a:off x="17411700" y="3221003"/>
            <a:ext cx="5257800" cy="72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欧洲药品监管网络</a:t>
            </a:r>
            <a:endParaRPr sz="230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2"/>
          <p:cNvSpPr/>
          <p:nvPr/>
        </p:nvSpPr>
        <p:spPr>
          <a:xfrm>
            <a:off x="17411700" y="3963953"/>
            <a:ext cx="5257800" cy="647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16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科学建议可用于对齐开发计划</a:t>
            </a:r>
            <a:endParaRPr sz="2316" b="1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2"/>
          <p:cNvSpPr/>
          <p:nvPr/>
        </p:nvSpPr>
        <p:spPr>
          <a:xfrm>
            <a:off x="1485900" y="4649749"/>
            <a:ext cx="8953500" cy="819300"/>
          </a:xfrm>
          <a:prstGeom prst="roundRect">
            <a:avLst>
              <a:gd name="adj" fmla="val 1860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2"/>
          <p:cNvSpPr/>
          <p:nvPr/>
        </p:nvSpPr>
        <p:spPr>
          <a:xfrm>
            <a:off x="1828800" y="4859303"/>
            <a:ext cx="82677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n-US" sz="2590" b="1" err="1">
                <a:solidFill>
                  <a:srgbClr val="003265"/>
                </a:solidFill>
                <a:latin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审评部门主导</a:t>
            </a:r>
            <a:r>
              <a:rPr lang="en-US" sz="2590" b="1">
                <a:solidFill>
                  <a:srgbClr val="003265"/>
                </a:solidFill>
                <a:latin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 </a:t>
            </a:r>
            <a:r>
              <a:rPr 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• </a:t>
            </a:r>
            <a:r>
              <a:rPr lang="en-US" sz="2590" b="1" err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会议驱动</a:t>
            </a:r>
            <a:r>
              <a:rPr 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 • </a:t>
            </a:r>
            <a:r>
              <a:rPr lang="en-US" sz="2590" b="1" err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单一</a:t>
            </a:r>
            <a:r>
              <a:rPr 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6"/>
                  </a:ext>
                </a:extLst>
              </a:rPr>
              <a:t> IND</a:t>
            </a:r>
            <a:endParaRPr sz="259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92" name="Google Shape;492;p12"/>
          <p:cNvSpPr/>
          <p:nvPr/>
        </p:nvSpPr>
        <p:spPr>
          <a:xfrm>
            <a:off x="11734800" y="4649749"/>
            <a:ext cx="11163300" cy="819300"/>
          </a:xfrm>
          <a:prstGeom prst="roundRect">
            <a:avLst>
              <a:gd name="adj" fmla="val 1860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12"/>
          <p:cNvSpPr/>
          <p:nvPr/>
        </p:nvSpPr>
        <p:spPr>
          <a:xfrm>
            <a:off x="12077700" y="4859303"/>
            <a:ext cx="104775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临床试验通过</a:t>
            </a:r>
            <a:r>
              <a:rPr lang="en-US" altLang="zh-CN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CTIS</a:t>
            </a:r>
            <a:r>
              <a:rPr lang="zh-CN" alt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提交，由相关成员国开展协调审评并分别作出授权决定</a:t>
            </a:r>
            <a:r>
              <a:rPr lang="en-US" sz="259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endParaRPr sz="259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9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94" name="Google Shape;494;p12"/>
          <p:cNvSpPr/>
          <p:nvPr/>
        </p:nvSpPr>
        <p:spPr>
          <a:xfrm>
            <a:off x="1485900" y="5907053"/>
            <a:ext cx="4191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监管沟通节点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2"/>
          <p:cNvSpPr/>
          <p:nvPr/>
        </p:nvSpPr>
        <p:spPr>
          <a:xfrm>
            <a:off x="1485900" y="6440453"/>
            <a:ext cx="8610600" cy="876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Pre-IND • B / C / D 类会议 • EOP2 • Pre-NDA/BLA</a:t>
            </a:r>
            <a:endParaRPr sz="2800" b="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496" name="Google Shape;496;p12"/>
          <p:cNvSpPr/>
          <p:nvPr/>
        </p:nvSpPr>
        <p:spPr>
          <a:xfrm>
            <a:off x="1485900" y="7659643"/>
            <a:ext cx="3429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临床试验启动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2"/>
          <p:cNvSpPr/>
          <p:nvPr/>
        </p:nvSpPr>
        <p:spPr>
          <a:xfrm>
            <a:off x="1485900" y="8193043"/>
            <a:ext cx="86106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IND</a:t>
            </a:r>
            <a:r>
              <a:rPr lang="en-US" sz="2700">
                <a:solidFill>
                  <a:srgbClr val="0B2438"/>
                </a:solidFill>
              </a:rPr>
              <a:t>是开展</a:t>
            </a:r>
            <a:r>
              <a:rPr lang="en-US" sz="2700" b="0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美国临床开发</a:t>
            </a:r>
            <a:r>
              <a:rPr lang="en-US" sz="2700">
                <a:solidFill>
                  <a:srgbClr val="0B2438"/>
                </a:solidFill>
              </a:rPr>
              <a:t>的基础</a:t>
            </a:r>
            <a:endParaRPr sz="2700" b="0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2"/>
          <p:cNvSpPr/>
          <p:nvPr/>
        </p:nvSpPr>
        <p:spPr>
          <a:xfrm>
            <a:off x="1485900" y="9126499"/>
            <a:ext cx="8953500" cy="895500"/>
          </a:xfrm>
          <a:prstGeom prst="roundRect">
            <a:avLst>
              <a:gd name="adj" fmla="val 1702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2"/>
          <p:cNvSpPr/>
          <p:nvPr/>
        </p:nvSpPr>
        <p:spPr>
          <a:xfrm>
            <a:off x="1790700" y="9355093"/>
            <a:ext cx="8458200" cy="495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正式监管会议应围绕明确的开发决策节点来安排。</a:t>
            </a:r>
            <a:endParaRPr sz="26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00" name="Google Shape;500;p12"/>
          <p:cNvSpPr/>
          <p:nvPr/>
        </p:nvSpPr>
        <p:spPr>
          <a:xfrm>
            <a:off x="11734800" y="5651723"/>
            <a:ext cx="4191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开发建议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2"/>
          <p:cNvSpPr/>
          <p:nvPr/>
        </p:nvSpPr>
        <p:spPr>
          <a:xfrm>
            <a:off x="11734800" y="6185123"/>
            <a:ext cx="10858500" cy="876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err="1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7"/>
                  </a:ext>
                </a:extLst>
              </a:rPr>
              <a:t>科学建议</a:t>
            </a:r>
            <a:r>
              <a:rPr lang="en-US" sz="26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7"/>
                  </a:ext>
                </a:extLst>
              </a:rPr>
              <a:t> • </a:t>
            </a:r>
            <a:r>
              <a:rPr lang="en-US" sz="2600" err="1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面向已获孤儿药资格认定产品的方案协助（Protocol</a:t>
            </a:r>
            <a:r>
              <a:rPr 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 Assistance）</a:t>
            </a:r>
            <a:endParaRPr sz="260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02" name="Google Shape;502;p12"/>
          <p:cNvSpPr/>
          <p:nvPr/>
        </p:nvSpPr>
        <p:spPr>
          <a:xfrm>
            <a:off x="11734800" y="7216061"/>
            <a:ext cx="4191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临床试验审批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2"/>
          <p:cNvSpPr/>
          <p:nvPr/>
        </p:nvSpPr>
        <p:spPr>
          <a:xfrm>
            <a:off x="11734800" y="7749461"/>
            <a:ext cx="10858500" cy="81977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EU/EEA</a:t>
            </a:r>
            <a:r>
              <a:rPr lang="zh-CN" altLang="en-US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：通过</a:t>
            </a:r>
            <a:r>
              <a:rPr lang="en-US" altLang="zh-CN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CTIS</a:t>
            </a:r>
            <a:r>
              <a:rPr lang="zh-CN" altLang="en-US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提交并由成员国审评</a:t>
            </a:r>
            <a:endParaRPr lang="en-US" altLang="zh-CN" sz="2800" b="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EU/EEA</a:t>
            </a:r>
            <a:r>
              <a:rPr lang="zh-CN" altLang="en-US" sz="2800" b="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以外：按照各国监管路径申报</a:t>
            </a:r>
            <a:endParaRPr sz="2800" b="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04" name="Google Shape;504;p12"/>
          <p:cNvSpPr/>
          <p:nvPr/>
        </p:nvSpPr>
        <p:spPr>
          <a:xfrm>
            <a:off x="11734800" y="8829783"/>
            <a:ext cx="4191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err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集中程序下的MAA审评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2"/>
          <p:cNvSpPr/>
          <p:nvPr/>
        </p:nvSpPr>
        <p:spPr>
          <a:xfrm>
            <a:off x="11734800" y="9369035"/>
            <a:ext cx="11340600" cy="876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CHMP</a:t>
            </a:r>
            <a:r>
              <a:rPr lang="zh-CN" alt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开展科学评估 → 欧盟委员会作出上市许可决定</a:t>
            </a:r>
            <a:endParaRPr lang="en-US" altLang="zh-CN" sz="260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ATMP</a:t>
            </a:r>
            <a:r>
              <a:rPr lang="zh-CN" alt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由</a:t>
            </a:r>
            <a:r>
              <a:rPr lang="en-US" altLang="zh-CN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CAT</a:t>
            </a:r>
            <a:r>
              <a:rPr lang="zh-CN" alt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参与评估；</a:t>
            </a:r>
            <a:r>
              <a:rPr lang="en-US" altLang="zh-CN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PDCO</a:t>
            </a:r>
            <a:r>
              <a:rPr lang="zh-CN" alt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负责儿科要求，</a:t>
            </a:r>
            <a:r>
              <a:rPr lang="en-US" altLang="zh-CN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COMP</a:t>
            </a:r>
            <a:r>
              <a:rPr lang="zh-CN" altLang="en-US" sz="2600">
                <a:solidFill>
                  <a:srgbClr val="0B2438"/>
                </a:solidFill>
                <a:latin typeface="Play"/>
                <a:ea typeface="Play"/>
                <a:cs typeface="Play"/>
                <a:sym typeface="Play"/>
              </a:rPr>
              <a:t>负责孤儿药资格相关评估</a:t>
            </a:r>
            <a:endParaRPr sz="2600">
              <a:solidFill>
                <a:srgbClr val="0B2438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06" name="Google Shape;506;p12"/>
          <p:cNvSpPr/>
          <p:nvPr/>
        </p:nvSpPr>
        <p:spPr>
          <a:xfrm>
            <a:off x="1066800" y="10904436"/>
            <a:ext cx="22250400" cy="730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44000" tIns="144000" rIns="144000" bIns="144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zh-CN" altLang="en-US" sz="2800" b="1">
                <a:solidFill>
                  <a:schemeClr val="lt1"/>
                </a:solidFill>
              </a:rPr>
              <a:t>临床试验授权与欧盟上市申报是两个不同层面的监管事项</a:t>
            </a:r>
            <a:r>
              <a:rPr lang="en-US" sz="2800" b="1">
                <a:solidFill>
                  <a:schemeClr val="lt1"/>
                </a:solidFill>
              </a:rPr>
              <a:t>：</a:t>
            </a:r>
            <a:r>
              <a:rPr lang="en-US" sz="2800" b="1" err="1">
                <a:solidFill>
                  <a:schemeClr val="lt1"/>
                </a:solidFill>
              </a:rPr>
              <a:t>CTIS或国家层面的批准，并不意味着EMA认可现有的证据方案</a:t>
            </a:r>
            <a:r>
              <a:rPr lang="en-US" sz="2800" b="1">
                <a:solidFill>
                  <a:schemeClr val="lt1"/>
                </a:solidFill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2"/>
          <p:cNvSpPr/>
          <p:nvPr/>
        </p:nvSpPr>
        <p:spPr>
          <a:xfrm>
            <a:off x="1066800" y="11936349"/>
            <a:ext cx="20002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来源：FDA 正式会议指南；EMA 科学建议/方案协助、CTIS 及集中程序相关资料。</a:t>
            </a:r>
            <a:endParaRPr sz="1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3"/>
          <p:cNvSpPr/>
          <p:nvPr/>
        </p:nvSpPr>
        <p:spPr>
          <a:xfrm>
            <a:off x="13525500" y="2374378"/>
            <a:ext cx="4000500" cy="895500"/>
          </a:xfrm>
          <a:prstGeom prst="roundRect">
            <a:avLst>
              <a:gd name="adj" fmla="val 17021"/>
            </a:avLst>
          </a:prstGeom>
          <a:solidFill>
            <a:srgbClr val="ADD5FF">
              <a:alpha val="47059"/>
            </a:srgbClr>
          </a:solidFill>
          <a:ln w="9525" cap="flat" cmpd="sng">
            <a:solidFill>
              <a:srgbClr val="009CD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5050" y="2410421"/>
            <a:ext cx="3653700" cy="859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515" name="Google Shape;515;p13"/>
          <p:cNvSpPr/>
          <p:nvPr/>
        </p:nvSpPr>
        <p:spPr>
          <a:xfrm>
            <a:off x="1066800" y="666751"/>
            <a:ext cx="14478000" cy="438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CDF"/>
                </a:solidFill>
                <a:latin typeface="Play"/>
                <a:ea typeface="Play"/>
                <a:cs typeface="Play"/>
                <a:sym typeface="Play"/>
              </a:rPr>
              <a:t>监管路径评估</a:t>
            </a:r>
            <a:endParaRPr sz="2400" b="1">
              <a:solidFill>
                <a:srgbClr val="009CD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16" name="Google Shape;516;p13"/>
          <p:cNvSpPr/>
          <p:nvPr/>
        </p:nvSpPr>
        <p:spPr>
          <a:xfrm>
            <a:off x="1066800" y="1140943"/>
            <a:ext cx="22250400" cy="106182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8"/>
                  </a:ext>
                </a:extLst>
              </a:rPr>
              <a:t>监管路径的价值在于改变开发策略</a:t>
            </a:r>
            <a:endParaRPr lang="zh-CN" altLang="en-US"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3"/>
          <p:cNvSpPr/>
          <p:nvPr/>
        </p:nvSpPr>
        <p:spPr>
          <a:xfrm>
            <a:off x="1676400" y="2660123"/>
            <a:ext cx="60390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研发需求</a:t>
            </a:r>
            <a:endParaRPr sz="24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18" name="Google Shape;518;p13"/>
          <p:cNvSpPr/>
          <p:nvPr/>
        </p:nvSpPr>
        <p:spPr>
          <a:xfrm>
            <a:off x="8782050" y="2374378"/>
            <a:ext cx="4000500" cy="895500"/>
          </a:xfrm>
          <a:prstGeom prst="roundRect">
            <a:avLst>
              <a:gd name="adj" fmla="val 17021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9" name="Google Shape;51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97461" y="2480340"/>
            <a:ext cx="3369678" cy="681214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13"/>
          <p:cNvSpPr/>
          <p:nvPr/>
        </p:nvSpPr>
        <p:spPr>
          <a:xfrm>
            <a:off x="18478500" y="2660123"/>
            <a:ext cx="4762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b="1">
                <a:solidFill>
                  <a:srgbClr val="005588"/>
                </a:solidFill>
                <a:latin typeface="Play"/>
                <a:ea typeface="Play"/>
                <a:cs typeface="Play"/>
                <a:sym typeface="Play"/>
              </a:rPr>
              <a:t>对开发策略的影响</a:t>
            </a:r>
            <a:endParaRPr sz="2400" b="1">
              <a:solidFill>
                <a:srgbClr val="005588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21" name="Google Shape;521;p13"/>
          <p:cNvCxnSpPr/>
          <p:nvPr/>
        </p:nvCxnSpPr>
        <p:spPr>
          <a:xfrm>
            <a:off x="1066800" y="3364978"/>
            <a:ext cx="22250400" cy="300"/>
          </a:xfrm>
          <a:prstGeom prst="straightConnector1">
            <a:avLst/>
          </a:prstGeom>
          <a:noFill/>
          <a:ln w="14275" cap="flat" cmpd="sng">
            <a:solidFill>
              <a:srgbClr val="0B243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2" name="Google Shape;522;p13"/>
          <p:cNvSpPr/>
          <p:nvPr/>
        </p:nvSpPr>
        <p:spPr>
          <a:xfrm>
            <a:off x="1066800" y="3593578"/>
            <a:ext cx="22250400" cy="1238400"/>
          </a:xfrm>
          <a:prstGeom prst="rect">
            <a:avLst/>
          </a:prstGeom>
          <a:solidFill>
            <a:srgbClr val="F1F6F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3"/>
          <p:cNvSpPr/>
          <p:nvPr/>
        </p:nvSpPr>
        <p:spPr>
          <a:xfrm>
            <a:off x="1181101" y="3745978"/>
            <a:ext cx="133500" cy="8193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3"/>
          <p:cNvSpPr/>
          <p:nvPr/>
        </p:nvSpPr>
        <p:spPr>
          <a:xfrm>
            <a:off x="1676400" y="3917423"/>
            <a:ext cx="65532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严重疾病 + 未被满足的临床需求</a:t>
            </a: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25" name="Google Shape;525;p13"/>
          <p:cNvSpPr/>
          <p:nvPr/>
        </p:nvSpPr>
        <p:spPr>
          <a:xfrm>
            <a:off x="8782050" y="3917423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快速通道 / 突破性治疗</a:t>
            </a:r>
            <a:endParaRPr sz="2800" b="0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26" name="Google Shape;526;p13"/>
          <p:cNvSpPr/>
          <p:nvPr/>
        </p:nvSpPr>
        <p:spPr>
          <a:xfrm>
            <a:off x="13525500" y="3917427"/>
            <a:ext cx="40005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Play"/>
              <a:buNone/>
            </a:pPr>
            <a:r>
              <a:rPr lang="en-US" sz="2800" b="0" i="0" u="none" strike="noStrike" cap="none">
                <a:solidFill>
                  <a:schemeClr val="accent4"/>
                </a:solidFill>
                <a:latin typeface="Play"/>
                <a:ea typeface="Play"/>
                <a:cs typeface="Play"/>
                <a:sym typeface="Play"/>
              </a:rPr>
              <a:t>PRIME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3"/>
          <p:cNvSpPr/>
          <p:nvPr/>
        </p:nvSpPr>
        <p:spPr>
          <a:xfrm>
            <a:off x="18478500" y="3841223"/>
            <a:ext cx="46674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更早、更频繁的沟通</a:t>
            </a:r>
            <a:endParaRPr sz="2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28" name="Google Shape;528;p13"/>
          <p:cNvCxnSpPr/>
          <p:nvPr/>
        </p:nvCxnSpPr>
        <p:spPr>
          <a:xfrm>
            <a:off x="1066800" y="4850878"/>
            <a:ext cx="222504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9" name="Google Shape;529;p13"/>
          <p:cNvSpPr/>
          <p:nvPr/>
        </p:nvSpPr>
        <p:spPr>
          <a:xfrm>
            <a:off x="1066800" y="5079478"/>
            <a:ext cx="22250400" cy="123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3"/>
          <p:cNvSpPr/>
          <p:nvPr/>
        </p:nvSpPr>
        <p:spPr>
          <a:xfrm>
            <a:off x="1181101" y="5231878"/>
            <a:ext cx="133500" cy="819300"/>
          </a:xfrm>
          <a:prstGeom prst="roundRect">
            <a:avLst>
              <a:gd name="adj" fmla="val 50000"/>
            </a:avLst>
          </a:prstGeom>
          <a:solidFill>
            <a:srgbClr val="E2A6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3"/>
          <p:cNvSpPr/>
          <p:nvPr/>
        </p:nvSpPr>
        <p:spPr>
          <a:xfrm>
            <a:off x="1676400" y="5403323"/>
            <a:ext cx="65532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具备早期批准依据</a:t>
            </a: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32" name="Google Shape;532;p13"/>
          <p:cNvSpPr/>
          <p:nvPr/>
        </p:nvSpPr>
        <p:spPr>
          <a:xfrm>
            <a:off x="8782050" y="5403323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加速批准</a:t>
            </a:r>
            <a:endParaRPr sz="2800" b="0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33" name="Google Shape;533;p13"/>
          <p:cNvSpPr/>
          <p:nvPr/>
        </p:nvSpPr>
        <p:spPr>
          <a:xfrm>
            <a:off x="13525500" y="5403323"/>
            <a:ext cx="4000500" cy="92640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err="1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19"/>
                  </a:ext>
                </a:extLst>
              </a:rPr>
              <a:t>有条件上市许可</a:t>
            </a:r>
            <a:endParaRPr lang="zh-CN" altLang="en-US" sz="2800" err="1">
              <a:solidFill>
                <a:srgbClr val="009EE0"/>
              </a:solidFill>
              <a:latin typeface="Play"/>
              <a:ea typeface="Play"/>
              <a:cs typeface="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(Conditional MA)</a:t>
            </a:r>
            <a:endParaRPr sz="2800" b="0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34" name="Google Shape;534;p13"/>
          <p:cNvSpPr/>
          <p:nvPr/>
        </p:nvSpPr>
        <p:spPr>
          <a:xfrm>
            <a:off x="18478500" y="5327123"/>
            <a:ext cx="46674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附带上市后证据义务</a:t>
            </a:r>
            <a:endParaRPr sz="2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35" name="Google Shape;535;p13"/>
          <p:cNvCxnSpPr/>
          <p:nvPr/>
        </p:nvCxnSpPr>
        <p:spPr>
          <a:xfrm>
            <a:off x="1066800" y="6336778"/>
            <a:ext cx="222504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6" name="Google Shape;536;p13"/>
          <p:cNvSpPr/>
          <p:nvPr/>
        </p:nvSpPr>
        <p:spPr>
          <a:xfrm>
            <a:off x="1066800" y="6565378"/>
            <a:ext cx="22250400" cy="1238400"/>
          </a:xfrm>
          <a:prstGeom prst="rect">
            <a:avLst/>
          </a:prstGeom>
          <a:solidFill>
            <a:srgbClr val="F1F6F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13"/>
          <p:cNvSpPr/>
          <p:nvPr/>
        </p:nvSpPr>
        <p:spPr>
          <a:xfrm>
            <a:off x="1181101" y="6717778"/>
            <a:ext cx="133500" cy="819300"/>
          </a:xfrm>
          <a:prstGeom prst="roundRect">
            <a:avLst>
              <a:gd name="adj" fmla="val 50000"/>
            </a:avLst>
          </a:prstGeom>
          <a:solidFill>
            <a:srgbClr val="009C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13"/>
          <p:cNvSpPr/>
          <p:nvPr/>
        </p:nvSpPr>
        <p:spPr>
          <a:xfrm>
            <a:off x="1676400" y="6889223"/>
            <a:ext cx="65532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罕见病</a:t>
            </a: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39" name="Google Shape;539;p13"/>
          <p:cNvSpPr/>
          <p:nvPr/>
        </p:nvSpPr>
        <p:spPr>
          <a:xfrm>
            <a:off x="8782050" y="6717773"/>
            <a:ext cx="4000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孤儿药</a:t>
            </a:r>
            <a:r>
              <a:rPr lang="en-US" sz="280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资格</a:t>
            </a: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 + 罕见病项目</a:t>
            </a:r>
            <a:endParaRPr sz="2800" b="0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0" name="Google Shape;540;p13"/>
          <p:cNvSpPr/>
          <p:nvPr/>
        </p:nvSpPr>
        <p:spPr>
          <a:xfrm>
            <a:off x="13525500" y="6717773"/>
            <a:ext cx="4000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孤儿药</a:t>
            </a:r>
            <a:r>
              <a:rPr lang="en-US" sz="280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资格</a:t>
            </a:r>
            <a:r>
              <a:rPr lang="en-US" sz="2800" b="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 + 方案协助 (Protocol Assistance)</a:t>
            </a:r>
            <a:endParaRPr sz="2800" b="0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1" name="Google Shape;541;p13"/>
          <p:cNvSpPr/>
          <p:nvPr/>
        </p:nvSpPr>
        <p:spPr>
          <a:xfrm>
            <a:off x="18478500" y="6813023"/>
            <a:ext cx="4667400" cy="86177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支持就终点可行性和小样本开发开展监管沟通</a:t>
            </a:r>
            <a:endParaRPr sz="2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42" name="Google Shape;542;p13"/>
          <p:cNvCxnSpPr/>
          <p:nvPr/>
        </p:nvCxnSpPr>
        <p:spPr>
          <a:xfrm>
            <a:off x="1066800" y="7822678"/>
            <a:ext cx="222504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3" name="Google Shape;543;p13"/>
          <p:cNvSpPr/>
          <p:nvPr/>
        </p:nvSpPr>
        <p:spPr>
          <a:xfrm>
            <a:off x="1066800" y="8051278"/>
            <a:ext cx="22250400" cy="123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3"/>
          <p:cNvSpPr/>
          <p:nvPr/>
        </p:nvSpPr>
        <p:spPr>
          <a:xfrm>
            <a:off x="1181101" y="8203678"/>
            <a:ext cx="133500" cy="819300"/>
          </a:xfrm>
          <a:prstGeom prst="roundRect">
            <a:avLst>
              <a:gd name="adj" fmla="val 50000"/>
            </a:avLst>
          </a:prstGeom>
          <a:solidFill>
            <a:srgbClr val="00558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3"/>
          <p:cNvSpPr/>
          <p:nvPr/>
        </p:nvSpPr>
        <p:spPr>
          <a:xfrm>
            <a:off x="1676400" y="8375123"/>
            <a:ext cx="65532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先进疗法</a:t>
            </a: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6" name="Google Shape;546;p13"/>
          <p:cNvSpPr/>
          <p:nvPr/>
        </p:nvSpPr>
        <p:spPr>
          <a:xfrm>
            <a:off x="8782050" y="8375123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符合条件可获RMAT认定</a:t>
            </a:r>
            <a:endParaRPr sz="2800" b="0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7" name="Google Shape;547;p13"/>
          <p:cNvSpPr/>
          <p:nvPr/>
        </p:nvSpPr>
        <p:spPr>
          <a:xfrm>
            <a:off x="13525500" y="8203673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ATMP / CAT 路径</a:t>
            </a:r>
            <a:endParaRPr sz="2800" b="0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48" name="Google Shape;548;p13"/>
          <p:cNvSpPr/>
          <p:nvPr/>
        </p:nvSpPr>
        <p:spPr>
          <a:xfrm>
            <a:off x="18478500" y="8298923"/>
            <a:ext cx="46674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CMC、持久性及长期随访</a:t>
            </a:r>
            <a:endParaRPr sz="2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49" name="Google Shape;549;p13"/>
          <p:cNvCxnSpPr/>
          <p:nvPr/>
        </p:nvCxnSpPr>
        <p:spPr>
          <a:xfrm>
            <a:off x="1066800" y="9308578"/>
            <a:ext cx="222504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0" name="Google Shape;550;p13"/>
          <p:cNvSpPr/>
          <p:nvPr/>
        </p:nvSpPr>
        <p:spPr>
          <a:xfrm>
            <a:off x="1066800" y="9537178"/>
            <a:ext cx="22250400" cy="1238400"/>
          </a:xfrm>
          <a:prstGeom prst="rect">
            <a:avLst/>
          </a:prstGeom>
          <a:solidFill>
            <a:srgbClr val="F1F6F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3"/>
          <p:cNvSpPr/>
          <p:nvPr/>
        </p:nvSpPr>
        <p:spPr>
          <a:xfrm>
            <a:off x="1181101" y="9689578"/>
            <a:ext cx="133500" cy="8193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3"/>
          <p:cNvSpPr/>
          <p:nvPr/>
        </p:nvSpPr>
        <p:spPr>
          <a:xfrm>
            <a:off x="1676400" y="9861042"/>
            <a:ext cx="6553200" cy="609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常规研发路径</a:t>
            </a:r>
            <a:endParaRPr sz="2800" b="1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53" name="Google Shape;553;p13"/>
          <p:cNvSpPr/>
          <p:nvPr/>
        </p:nvSpPr>
        <p:spPr>
          <a:xfrm>
            <a:off x="8782050" y="9861042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3265"/>
                </a:solidFill>
                <a:latin typeface="Play"/>
                <a:ea typeface="Play"/>
                <a:cs typeface="Play"/>
                <a:sym typeface="Play"/>
              </a:rPr>
              <a:t>标准NDA / BLA</a:t>
            </a:r>
            <a:endParaRPr sz="2800" b="0">
              <a:solidFill>
                <a:srgbClr val="003265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54" name="Google Shape;554;p13"/>
          <p:cNvSpPr/>
          <p:nvPr/>
        </p:nvSpPr>
        <p:spPr>
          <a:xfrm>
            <a:off x="13525500" y="9689592"/>
            <a:ext cx="4000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适用时通过集中程序申报 MAA</a:t>
            </a:r>
            <a:endParaRPr sz="2800" b="0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55" name="Google Shape;555;p13"/>
          <p:cNvSpPr/>
          <p:nvPr/>
        </p:nvSpPr>
        <p:spPr>
          <a:xfrm>
            <a:off x="18478500" y="9784842"/>
            <a:ext cx="46674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536977"/>
                </a:solidFill>
                <a:latin typeface="Play"/>
                <a:ea typeface="Play"/>
                <a:cs typeface="Play"/>
                <a:sym typeface="Play"/>
              </a:rPr>
              <a:t>完整的证据支持包</a:t>
            </a:r>
            <a:endParaRPr sz="2800" b="0">
              <a:solidFill>
                <a:srgbClr val="536977"/>
              </a:solidFill>
              <a:latin typeface="Play"/>
              <a:ea typeface="Play"/>
              <a:cs typeface="Play"/>
              <a:sym typeface="Play"/>
            </a:endParaRPr>
          </a:p>
        </p:txBody>
      </p:sp>
      <p:cxnSp>
        <p:nvCxnSpPr>
          <p:cNvPr id="556" name="Google Shape;556;p13"/>
          <p:cNvCxnSpPr/>
          <p:nvPr/>
        </p:nvCxnSpPr>
        <p:spPr>
          <a:xfrm>
            <a:off x="1066800" y="10794478"/>
            <a:ext cx="222504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7" name="Google Shape;557;p13"/>
          <p:cNvSpPr/>
          <p:nvPr/>
        </p:nvSpPr>
        <p:spPr>
          <a:xfrm>
            <a:off x="1066800" y="10927842"/>
            <a:ext cx="22250400" cy="816000"/>
          </a:xfrm>
          <a:prstGeom prst="roundRect">
            <a:avLst>
              <a:gd name="adj" fmla="val 16667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/>
          <a:p>
            <a:pPr lvl="0"/>
            <a:r>
              <a:rPr lang="zh-CN" altLang="en-US" sz="2400" b="1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监管路径或认定只有在能够影响沟通机会、证据要求、开发时间或投资决策时，才真正具有战略价值</a:t>
            </a:r>
            <a:r>
              <a:rPr lang="en-US" sz="2400" b="1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。美国和欧盟路径并非一一对应</a:t>
            </a:r>
            <a:r>
              <a:rPr lang="en-US" sz="2400" b="1" err="1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，其适用条件及证据要求存在差异</a:t>
            </a:r>
            <a:r>
              <a:rPr lang="en-US" sz="2400" b="1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。</a:t>
            </a:r>
            <a:endParaRPr sz="2400" b="1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558" name="Google Shape;558;p13"/>
          <p:cNvSpPr/>
          <p:nvPr/>
        </p:nvSpPr>
        <p:spPr>
          <a:xfrm>
            <a:off x="1066800" y="11926634"/>
            <a:ext cx="20002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来源：FDA 快速通道项目/RMAT/孤儿药相关指南；EMA PRIME、条件性上市许可、孤儿药及 ATMP 路径。</a:t>
            </a:r>
            <a:endParaRPr sz="1500" b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4"/>
          <p:cNvSpPr/>
          <p:nvPr/>
        </p:nvSpPr>
        <p:spPr>
          <a:xfrm>
            <a:off x="1066800" y="666751"/>
            <a:ext cx="14478000" cy="30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全球证据计划</a:t>
            </a:r>
            <a:endParaRPr sz="1950" b="1" i="0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4"/>
          <p:cNvSpPr/>
          <p:nvPr/>
        </p:nvSpPr>
        <p:spPr>
          <a:xfrm>
            <a:off x="1066800" y="1081383"/>
            <a:ext cx="222504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就全球证据包的构建方案与监管机构对齐</a:t>
            </a:r>
            <a:endParaRPr sz="600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4"/>
          <p:cNvSpPr/>
          <p:nvPr/>
        </p:nvSpPr>
        <p:spPr>
          <a:xfrm>
            <a:off x="1066800" y="3000718"/>
            <a:ext cx="5715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b="1" i="0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作出关键承诺前，先对齐核心决策</a:t>
            </a:r>
            <a:endParaRPr sz="2000" b="1" i="0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4"/>
          <p:cNvSpPr/>
          <p:nvPr/>
        </p:nvSpPr>
        <p:spPr>
          <a:xfrm>
            <a:off x="1066800" y="3591270"/>
            <a:ext cx="5715000" cy="95400"/>
          </a:xfrm>
          <a:prstGeom prst="roundRect">
            <a:avLst>
              <a:gd name="adj" fmla="val 50000"/>
            </a:avLst>
          </a:prstGeom>
          <a:solidFill>
            <a:srgbClr val="009C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/>
          <p:nvPr/>
        </p:nvSpPr>
        <p:spPr>
          <a:xfrm>
            <a:off x="1066800" y="3953218"/>
            <a:ext cx="5715000" cy="4362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剂量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终点 + </a:t>
            </a:r>
            <a:r>
              <a:rPr lang="en-US" sz="33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估计目标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对照药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本地医疗实践 + 标准治疗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区域贡献度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安全性数据库</a:t>
            </a:r>
            <a:b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3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CMC可比性</a:t>
            </a:r>
            <a:endParaRPr sz="330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9" name="Google Shape;569;p14"/>
          <p:cNvCxnSpPr/>
          <p:nvPr/>
        </p:nvCxnSpPr>
        <p:spPr>
          <a:xfrm>
            <a:off x="7277100" y="3476970"/>
            <a:ext cx="38100" cy="300"/>
          </a:xfrm>
          <a:prstGeom prst="straightConnector1">
            <a:avLst/>
          </a:prstGeom>
          <a:noFill/>
          <a:ln w="9525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0" name="Google Shape;570;p14"/>
          <p:cNvSpPr/>
          <p:nvPr/>
        </p:nvSpPr>
        <p:spPr>
          <a:xfrm>
            <a:off x="7277100" y="3476969"/>
            <a:ext cx="38100" cy="6743700"/>
          </a:xfrm>
          <a:prstGeom prst="rect">
            <a:avLst/>
          </a:prstGeom>
          <a:solidFill>
            <a:srgbClr val="C9D7E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4"/>
          <p:cNvSpPr/>
          <p:nvPr/>
        </p:nvSpPr>
        <p:spPr>
          <a:xfrm>
            <a:off x="8210550" y="3000718"/>
            <a:ext cx="9906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确定</a:t>
            </a:r>
            <a:r>
              <a:rPr lang="en-US" sz="2000" b="1" i="0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证据</a:t>
            </a:r>
            <a:r>
              <a:rPr lang="en-US" sz="2000" b="1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体系</a:t>
            </a:r>
            <a:endParaRPr sz="2000" b="1" i="0">
              <a:solidFill>
                <a:srgbClr val="0079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8020051" y="3572219"/>
            <a:ext cx="10191900" cy="1600200"/>
          </a:xfrm>
          <a:prstGeom prst="roundRect">
            <a:avLst>
              <a:gd name="adj" fmla="val 9524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4"/>
          <p:cNvSpPr/>
          <p:nvPr/>
        </p:nvSpPr>
        <p:spPr>
          <a:xfrm>
            <a:off x="8020050" y="3572219"/>
            <a:ext cx="1181100" cy="1600200"/>
          </a:xfrm>
          <a:prstGeom prst="roundRect">
            <a:avLst>
              <a:gd name="adj" fmla="val 1290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4"/>
          <p:cNvSpPr/>
          <p:nvPr/>
        </p:nvSpPr>
        <p:spPr>
          <a:xfrm>
            <a:off x="9620250" y="3781768"/>
            <a:ext cx="8191500" cy="647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15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0"/>
                  </a:ext>
                </a:extLst>
              </a:rPr>
              <a:t>以本土数据包为核心</a:t>
            </a:r>
            <a:endParaRPr sz="315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4"/>
          <p:cNvSpPr/>
          <p:nvPr/>
        </p:nvSpPr>
        <p:spPr>
          <a:xfrm>
            <a:off x="9620250" y="4391368"/>
            <a:ext cx="8191500" cy="72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550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以本土关键性研究数据包作为核心证据</a:t>
            </a:r>
            <a:endParaRPr lang="en-US" altLang="zh-CN" sz="2550" b="0" i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550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根据需要补充有针对性的</a:t>
            </a:r>
            <a:r>
              <a:rPr lang="en-US" altLang="zh-CN" sz="2550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PK</a:t>
            </a:r>
            <a:r>
              <a:rPr lang="zh-CN" altLang="en-US" sz="2550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、安全性或区域支持数据</a:t>
            </a:r>
            <a:endParaRPr sz="2550" b="0" i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4"/>
          <p:cNvSpPr/>
          <p:nvPr/>
        </p:nvSpPr>
        <p:spPr>
          <a:xfrm>
            <a:off x="8020051" y="5477219"/>
            <a:ext cx="10191900" cy="1600200"/>
          </a:xfrm>
          <a:prstGeom prst="roundRect">
            <a:avLst>
              <a:gd name="adj" fmla="val 9524"/>
            </a:avLst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4"/>
          <p:cNvSpPr/>
          <p:nvPr/>
        </p:nvSpPr>
        <p:spPr>
          <a:xfrm>
            <a:off x="8020050" y="5477219"/>
            <a:ext cx="1181100" cy="1600200"/>
          </a:xfrm>
          <a:prstGeom prst="roundRect">
            <a:avLst>
              <a:gd name="adj" fmla="val 12903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4"/>
          <p:cNvSpPr/>
          <p:nvPr/>
        </p:nvSpPr>
        <p:spPr>
          <a:xfrm>
            <a:off x="9620250" y="5686768"/>
            <a:ext cx="8191500" cy="647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15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前瞻性多区域临床试验（</a:t>
            </a:r>
            <a:r>
              <a:rPr lang="en-US" altLang="zh-CN" sz="315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MRCT</a:t>
            </a:r>
            <a:r>
              <a:rPr lang="zh-CN" altLang="en-US" sz="315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 sz="315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4"/>
          <p:cNvSpPr/>
          <p:nvPr/>
        </p:nvSpPr>
        <p:spPr>
          <a:xfrm>
            <a:off x="9620250" y="6296368"/>
            <a:ext cx="8191500" cy="72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550">
                <a:solidFill>
                  <a:srgbClr val="536977"/>
                </a:solidFill>
              </a:rPr>
              <a:t>开展一项多区域临床试验</a:t>
            </a:r>
            <a:endParaRPr lang="en-US" altLang="zh-CN" sz="2550">
              <a:solidFill>
                <a:srgbClr val="536977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550">
                <a:solidFill>
                  <a:srgbClr val="536977"/>
                </a:solidFill>
              </a:rPr>
              <a:t>前瞻性规划各区域的样本贡献</a:t>
            </a:r>
            <a:endParaRPr sz="2550" b="0" i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4"/>
          <p:cNvSpPr/>
          <p:nvPr/>
        </p:nvSpPr>
        <p:spPr>
          <a:xfrm>
            <a:off x="8020051" y="7382219"/>
            <a:ext cx="10191900" cy="1600200"/>
          </a:xfrm>
          <a:prstGeom prst="roundRect">
            <a:avLst>
              <a:gd name="adj" fmla="val 9524"/>
            </a:avLst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4"/>
          <p:cNvSpPr/>
          <p:nvPr/>
        </p:nvSpPr>
        <p:spPr>
          <a:xfrm>
            <a:off x="8020050" y="7382219"/>
            <a:ext cx="1181100" cy="1600200"/>
          </a:xfrm>
          <a:prstGeom prst="roundRect">
            <a:avLst>
              <a:gd name="adj" fmla="val 1290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4"/>
          <p:cNvSpPr/>
          <p:nvPr/>
        </p:nvSpPr>
        <p:spPr>
          <a:xfrm>
            <a:off x="9620250" y="7591768"/>
            <a:ext cx="8191500" cy="647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15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1"/>
                  </a:ext>
                </a:extLst>
              </a:rPr>
              <a:t>新的全球关键性研究方案</a:t>
            </a:r>
            <a:endParaRPr sz="315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4"/>
          <p:cNvSpPr/>
          <p:nvPr/>
        </p:nvSpPr>
        <p:spPr>
          <a:xfrm>
            <a:off x="9620250" y="8201368"/>
            <a:ext cx="8191500" cy="723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375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当本土研究无法支持预期的全球申报时，重新设计关键性研究策略</a:t>
            </a:r>
            <a:endParaRPr sz="2375" b="0" i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14"/>
          <p:cNvSpPr/>
          <p:nvPr/>
        </p:nvSpPr>
        <p:spPr>
          <a:xfrm>
            <a:off x="18649951" y="2886420"/>
            <a:ext cx="4667400" cy="7181700"/>
          </a:xfrm>
          <a:prstGeom prst="roundRect">
            <a:avLst>
              <a:gd name="adj" fmla="val 564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4"/>
          <p:cNvSpPr/>
          <p:nvPr/>
        </p:nvSpPr>
        <p:spPr>
          <a:xfrm>
            <a:off x="19107150" y="3362668"/>
            <a:ext cx="3619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95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记录经监管沟通确认的方案</a:t>
            </a:r>
            <a:endParaRPr sz="1950" b="1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14"/>
          <p:cNvSpPr/>
          <p:nvPr/>
        </p:nvSpPr>
        <p:spPr>
          <a:xfrm>
            <a:off x="19107151" y="3953220"/>
            <a:ext cx="3676800" cy="57300"/>
          </a:xfrm>
          <a:prstGeom prst="roundRect">
            <a:avLst>
              <a:gd name="adj" fmla="val 50000"/>
            </a:avLst>
          </a:prstGeom>
          <a:solidFill>
            <a:srgbClr val="5DC9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4"/>
          <p:cNvSpPr/>
          <p:nvPr/>
        </p:nvSpPr>
        <p:spPr>
          <a:xfrm>
            <a:off x="19107150" y="4429468"/>
            <a:ext cx="3676800" cy="3695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方案策略</a:t>
            </a:r>
            <a:b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区域样本计划</a:t>
            </a:r>
            <a:b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桥接依据</a:t>
            </a:r>
            <a:b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031">
                <a:solidFill>
                  <a:srgbClr val="FFFFFF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2"/>
                  </a:ext>
                </a:extLst>
              </a:rPr>
              <a:t>承诺清单</a:t>
            </a:r>
            <a:endParaRPr sz="303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31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申报证据图谱</a:t>
            </a:r>
            <a:endParaRPr sz="3031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4"/>
          <p:cNvSpPr/>
          <p:nvPr/>
        </p:nvSpPr>
        <p:spPr>
          <a:xfrm>
            <a:off x="18916650" y="7855776"/>
            <a:ext cx="3867300" cy="16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监管沟通时机</a:t>
            </a:r>
            <a:br>
              <a:rPr lang="en-US" sz="2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应</a:t>
            </a: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与</a:t>
            </a:r>
            <a:br>
              <a:rPr lang="en-US" sz="2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关键</a:t>
            </a:r>
            <a:r>
              <a:rPr lang="en-US" sz="2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决策</a:t>
            </a: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节点相匹配。</a:t>
            </a:r>
            <a:endParaRPr sz="2800" b="1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14"/>
          <p:cNvSpPr/>
          <p:nvPr/>
        </p:nvSpPr>
        <p:spPr>
          <a:xfrm>
            <a:off x="1066800" y="10500932"/>
            <a:ext cx="22250400" cy="806933"/>
          </a:xfrm>
          <a:prstGeom prst="roundRect">
            <a:avLst>
              <a:gd name="adj" fmla="val 16666"/>
            </a:avLst>
          </a:prstGeom>
          <a:solidFill>
            <a:srgbClr val="EEF4F7"/>
          </a:solidFill>
          <a:ln>
            <a:noFill/>
          </a:ln>
        </p:spPr>
        <p:txBody>
          <a:bodyPr spcFirstLastPara="1" wrap="square" lIns="360000" tIns="143975" rIns="360000" bIns="143975" anchor="t" anchorCtr="0">
            <a:spAutoFit/>
          </a:bodyPr>
          <a:lstStyle/>
          <a:p>
            <a:pPr lvl="0" algn="ctr"/>
            <a:r>
              <a:rPr lang="en-US" sz="2850" b="1" dirty="0" err="1">
                <a:solidFill>
                  <a:srgbClr val="003265"/>
                </a:solidFill>
              </a:rPr>
              <a:t>应尽早评估申报缺口，并在关键性证据计划定稿前寻求监管意见</a:t>
            </a:r>
            <a:r>
              <a:rPr lang="en-US" sz="2850" b="1" dirty="0">
                <a:solidFill>
                  <a:srgbClr val="003265"/>
                </a:solidFill>
              </a:rPr>
              <a:t>。</a:t>
            </a:r>
            <a:endParaRPr sz="2850" b="1" dirty="0">
              <a:solidFill>
                <a:srgbClr val="003265"/>
              </a:solidFill>
            </a:endParaRPr>
          </a:p>
        </p:txBody>
      </p:sp>
      <p:sp>
        <p:nvSpPr>
          <p:cNvPr id="590" name="Google Shape;590;p14"/>
          <p:cNvSpPr/>
          <p:nvPr/>
        </p:nvSpPr>
        <p:spPr>
          <a:xfrm>
            <a:off x="1066800" y="11588115"/>
            <a:ext cx="20002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框架参考 ICH E17 MRCT 原则、ICH E5 以及 FDA/EMA 研发沟通途径。</a:t>
            </a:r>
            <a:endParaRPr sz="1500" b="0" i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C051E2-591C-939E-4308-547233BB0D6C}"/>
              </a:ext>
            </a:extLst>
          </p:cNvPr>
          <p:cNvSpPr txBox="1"/>
          <p:nvPr/>
        </p:nvSpPr>
        <p:spPr>
          <a:xfrm>
            <a:off x="8020050" y="9262533"/>
            <a:ext cx="10096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>
                <a:solidFill>
                  <a:schemeClr val="bg1">
                    <a:lumMod val="50000"/>
                  </a:schemeClr>
                </a:solidFill>
              </a:rPr>
              <a:t>这些证据计划架构可根据所识别缺口的严重程度，为后续的 </a:t>
            </a:r>
            <a:r>
              <a:rPr lang="en-US" altLang="zh-CN" sz="2000" b="1">
                <a:solidFill>
                  <a:schemeClr val="bg1">
                    <a:lumMod val="50000"/>
                  </a:schemeClr>
                </a:solidFill>
              </a:rPr>
              <a:t>Go</a:t>
            </a:r>
            <a:r>
              <a:rPr lang="zh-CN" altLang="en-US" sz="200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en-US" altLang="zh-CN" sz="2000" b="1">
                <a:solidFill>
                  <a:schemeClr val="bg1">
                    <a:lumMod val="50000"/>
                  </a:schemeClr>
                </a:solidFill>
              </a:rPr>
              <a:t>Bridge</a:t>
            </a:r>
            <a:r>
              <a:rPr lang="en-US" altLang="zh-CN" sz="20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2000">
                <a:solidFill>
                  <a:schemeClr val="bg1">
                    <a:lumMod val="50000"/>
                  </a:schemeClr>
                </a:solidFill>
              </a:rPr>
              <a:t>或 </a:t>
            </a:r>
            <a:r>
              <a:rPr lang="en-US" altLang="zh-CN" sz="2000" b="1">
                <a:solidFill>
                  <a:schemeClr val="bg1">
                    <a:lumMod val="50000"/>
                  </a:schemeClr>
                </a:solidFill>
              </a:rPr>
              <a:t>Globalize</a:t>
            </a:r>
            <a:r>
              <a:rPr lang="en-US" altLang="zh-CN" sz="20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2000">
                <a:solidFill>
                  <a:schemeClr val="bg1">
                    <a:lumMod val="50000"/>
                  </a:schemeClr>
                </a:solidFill>
              </a:rPr>
              <a:t>整体决策提供支持。</a:t>
            </a:r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5"/>
          <p:cNvSpPr/>
          <p:nvPr/>
        </p:nvSpPr>
        <p:spPr>
          <a:xfrm>
            <a:off x="1066800" y="666750"/>
            <a:ext cx="14478000" cy="438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亚洲罕见病申办方</a:t>
            </a:r>
            <a:endParaRPr sz="240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5"/>
          <p:cNvSpPr/>
          <p:nvPr/>
        </p:nvSpPr>
        <p:spPr>
          <a:xfrm>
            <a:off x="1066800" y="1314450"/>
            <a:ext cx="22250400" cy="8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案例：围绕全球关键性试验分阶段安排监管沟通</a:t>
            </a:r>
            <a:endParaRPr sz="5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5"/>
          <p:cNvSpPr/>
          <p:nvPr/>
        </p:nvSpPr>
        <p:spPr>
          <a:xfrm>
            <a:off x="7219950" y="2838450"/>
            <a:ext cx="38100" cy="8496300"/>
          </a:xfrm>
          <a:prstGeom prst="rect">
            <a:avLst/>
          </a:prstGeom>
          <a:solidFill>
            <a:srgbClr val="C9D7E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5"/>
          <p:cNvSpPr/>
          <p:nvPr/>
        </p:nvSpPr>
        <p:spPr>
          <a:xfrm>
            <a:off x="1066800" y="2914650"/>
            <a:ext cx="52389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3"/>
                  </a:ext>
                </a:extLst>
              </a:rPr>
              <a:t>背景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5"/>
          <p:cNvSpPr/>
          <p:nvPr/>
        </p:nvSpPr>
        <p:spPr>
          <a:xfrm>
            <a:off x="1066800" y="3638550"/>
            <a:ext cx="5715000" cy="2305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遗传性罕见病</a:t>
            </a:r>
            <a:b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本地开发已取得一定进展</a:t>
            </a:r>
            <a:b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受试者招募以亚洲为主</a:t>
            </a:r>
            <a:b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16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美国项目启动时间紧迫</a:t>
            </a:r>
            <a:endParaRPr sz="3216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5"/>
          <p:cNvSpPr/>
          <p:nvPr/>
        </p:nvSpPr>
        <p:spPr>
          <a:xfrm>
            <a:off x="1066800" y="6013966"/>
            <a:ext cx="5753100" cy="1428600"/>
          </a:xfrm>
          <a:prstGeom prst="roundRect">
            <a:avLst>
              <a:gd name="adj" fmla="val 12903"/>
            </a:avLst>
          </a:prstGeom>
          <a:solidFill>
            <a:srgbClr val="E7F2F7"/>
          </a:solidFill>
          <a:ln w="9525" cap="flat" cmpd="sng">
            <a:solidFill>
              <a:srgbClr val="C7D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4000" tIns="108000" rIns="91425" bIns="108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6977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所选中东欧国家</a:t>
            </a:r>
            <a:r>
              <a:rPr lang="en-US" sz="2400">
                <a:solidFill>
                  <a:srgbClr val="536977"/>
                </a:solidFill>
              </a:rPr>
              <a:t>中，包括非</a:t>
            </a:r>
            <a:r>
              <a:rPr lang="en-US" sz="2400" b="0" i="0" u="none" strike="noStrike" cap="none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欧盟/欧洲经济区（EU/EEA）国家。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15"/>
          <p:cNvSpPr/>
          <p:nvPr/>
        </p:nvSpPr>
        <p:spPr>
          <a:xfrm>
            <a:off x="1066800" y="7867650"/>
            <a:ext cx="5715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本土经验 × 全球资源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5"/>
          <p:cNvSpPr/>
          <p:nvPr/>
        </p:nvSpPr>
        <p:spPr>
          <a:xfrm>
            <a:off x="1066800" y="8572500"/>
            <a:ext cx="5753100" cy="291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en-US" sz="2140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根据本地医疗实践和标准治疗评估方案假设</a:t>
            </a: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40" err="1">
                <a:solidFill>
                  <a:srgbClr val="003265"/>
                </a:solidFill>
              </a:rPr>
              <a:t>系统梳理证据包及既往FDA沟通记录，并推进后续监管沟通</a:t>
            </a: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40" err="1">
                <a:solidFill>
                  <a:srgbClr val="003265"/>
                </a:solidFill>
              </a:rPr>
              <a:t>就试验设计</a:t>
            </a:r>
            <a:r>
              <a:rPr lang="en-US" sz="2140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、样本量与执行</a:t>
            </a:r>
            <a:r>
              <a:rPr lang="en-US" sz="2140" err="1">
                <a:solidFill>
                  <a:srgbClr val="003265"/>
                </a:solidFill>
              </a:rPr>
              <a:t>方案进行协商</a:t>
            </a: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214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40" err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在会议前准备备选设计方案</a:t>
            </a:r>
            <a:endParaRPr sz="214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5"/>
          <p:cNvSpPr/>
          <p:nvPr/>
        </p:nvSpPr>
        <p:spPr>
          <a:xfrm>
            <a:off x="8020050" y="2914650"/>
            <a:ext cx="60009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临床布局</a:t>
            </a:r>
            <a:endParaRPr sz="240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15"/>
          <p:cNvSpPr/>
          <p:nvPr/>
        </p:nvSpPr>
        <p:spPr>
          <a:xfrm>
            <a:off x="7658100" y="11334750"/>
            <a:ext cx="15944700" cy="723900"/>
          </a:xfrm>
          <a:prstGeom prst="roundRect">
            <a:avLst>
              <a:gd name="adj" fmla="val 21053"/>
            </a:avLst>
          </a:prstGeom>
          <a:solidFill>
            <a:schemeClr val="accent1"/>
          </a:solidFill>
          <a:ln w="9525" cap="flat" cmpd="sng">
            <a:solidFill>
              <a:srgbClr val="B8D6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15"/>
          <p:cNvSpPr/>
          <p:nvPr/>
        </p:nvSpPr>
        <p:spPr>
          <a:xfrm>
            <a:off x="8324850" y="11544300"/>
            <a:ext cx="23433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800" b="1" dirty="0">
                <a:solidFill>
                  <a:srgbClr val="5DC9F5"/>
                </a:solidFill>
                <a:latin typeface="Arial"/>
                <a:ea typeface="Arial"/>
                <a:cs typeface="Arial"/>
                <a:sym typeface="Arial"/>
              </a:rPr>
              <a:t>设计成果</a:t>
            </a:r>
          </a:p>
        </p:txBody>
      </p:sp>
      <p:sp>
        <p:nvSpPr>
          <p:cNvPr id="607" name="Google Shape;607;p15"/>
          <p:cNvSpPr/>
          <p:nvPr/>
        </p:nvSpPr>
        <p:spPr>
          <a:xfrm>
            <a:off x="10858500" y="11506200"/>
            <a:ext cx="65913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/>
            <a:r>
              <a:rPr lang="en-US" sz="2250" b="1" dirty="0" err="1">
                <a:solidFill>
                  <a:srgbClr val="FFFFFF"/>
                </a:solidFill>
              </a:rPr>
              <a:t>论证充分</a:t>
            </a:r>
            <a:r>
              <a:rPr lang="en-US" sz="2250" b="1" dirty="0">
                <a:solidFill>
                  <a:srgbClr val="FFFFFF"/>
                </a:solidFill>
              </a:rPr>
              <a:t> • </a:t>
            </a:r>
            <a:r>
              <a:rPr lang="en-US" sz="2250" b="1" dirty="0" err="1">
                <a:solidFill>
                  <a:srgbClr val="FFFFFF"/>
                </a:solidFill>
              </a:rPr>
              <a:t>监管可接受</a:t>
            </a:r>
            <a:r>
              <a:rPr lang="en-US" sz="2250" b="1" dirty="0">
                <a:solidFill>
                  <a:srgbClr val="FFFFFF"/>
                </a:solidFill>
              </a:rPr>
              <a:t> • </a:t>
            </a:r>
            <a:r>
              <a:rPr lang="en-US" sz="2250" b="1" dirty="0" err="1">
                <a:solidFill>
                  <a:srgbClr val="FFFFFF"/>
                </a:solidFill>
              </a:rPr>
              <a:t>本地可执行</a:t>
            </a:r>
            <a:endParaRPr sz="2250" b="1" dirty="0">
              <a:solidFill>
                <a:srgbClr val="FFFFFF"/>
              </a:solidFill>
            </a:endParaRPr>
          </a:p>
        </p:txBody>
      </p:sp>
      <p:sp>
        <p:nvSpPr>
          <p:cNvPr id="608" name="Google Shape;608;p15"/>
          <p:cNvSpPr/>
          <p:nvPr/>
        </p:nvSpPr>
        <p:spPr>
          <a:xfrm>
            <a:off x="17583150" y="11525250"/>
            <a:ext cx="54102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4D2D6"/>
                </a:solidFill>
              </a:rPr>
              <a:t>兼顾</a:t>
            </a:r>
            <a:r>
              <a:rPr lang="en-US" sz="1800">
                <a:solidFill>
                  <a:srgbClr val="C4D2D6"/>
                </a:solidFill>
                <a:latin typeface="Arial"/>
                <a:ea typeface="Arial"/>
                <a:cs typeface="Arial"/>
                <a:sym typeface="Arial"/>
              </a:rPr>
              <a:t>美国速度 • 亚洲招募</a:t>
            </a:r>
            <a:r>
              <a:rPr lang="en-US" sz="1800">
                <a:solidFill>
                  <a:srgbClr val="C4D2D6"/>
                </a:solidFill>
              </a:rPr>
              <a:t>优势</a:t>
            </a:r>
            <a:r>
              <a:rPr lang="en-US" sz="1800">
                <a:solidFill>
                  <a:srgbClr val="C4D2D6"/>
                </a:solidFill>
                <a:latin typeface="Arial"/>
                <a:ea typeface="Arial"/>
                <a:cs typeface="Arial"/>
                <a:sym typeface="Arial"/>
              </a:rPr>
              <a:t> • 欧盟 MAA 选择权</a:t>
            </a:r>
            <a:endParaRPr sz="1800">
              <a:solidFill>
                <a:srgbClr val="C4D2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5"/>
          <p:cNvSpPr/>
          <p:nvPr/>
        </p:nvSpPr>
        <p:spPr>
          <a:xfrm>
            <a:off x="15674340" y="10262045"/>
            <a:ext cx="4785300" cy="615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*本地临床试验</a:t>
            </a:r>
            <a:r>
              <a:rPr lang="en-US" sz="2000">
                <a:solidFill>
                  <a:srgbClr val="536977"/>
                </a:solidFill>
              </a:rPr>
              <a:t>获批</a:t>
            </a: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并不意味着 EMA/CHMP 认可</a:t>
            </a:r>
            <a:r>
              <a:rPr lang="en-US" sz="2000">
                <a:solidFill>
                  <a:srgbClr val="536977"/>
                </a:solidFill>
              </a:rPr>
              <a:t>当前试验</a:t>
            </a: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设计。</a:t>
            </a:r>
            <a:endParaRPr sz="20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15"/>
          <p:cNvSpPr/>
          <p:nvPr/>
        </p:nvSpPr>
        <p:spPr>
          <a:xfrm>
            <a:off x="8020051" y="3429000"/>
            <a:ext cx="15297300" cy="4267200"/>
          </a:xfrm>
          <a:prstGeom prst="roundRect">
            <a:avLst>
              <a:gd name="adj" fmla="val 3571"/>
            </a:avLst>
          </a:prstGeom>
          <a:solidFill>
            <a:srgbClr val="EDF5F8"/>
          </a:solidFill>
          <a:ln w="9525" cap="flat" cmpd="sng">
            <a:solidFill>
              <a:srgbClr val="C7DD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1" name="Google Shape;611;p15"/>
          <p:cNvPicPr preferRelativeResize="0"/>
          <p:nvPr/>
        </p:nvPicPr>
        <p:blipFill rotWithShape="1">
          <a:blip r:embed="rId3">
            <a:alphaModFix/>
          </a:blip>
          <a:srcRect t="9975" b="9975"/>
          <a:stretch/>
        </p:blipFill>
        <p:spPr>
          <a:xfrm>
            <a:off x="8172451" y="3562350"/>
            <a:ext cx="14992351" cy="400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2451" y="3562350"/>
            <a:ext cx="14992350" cy="4000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3" name="Google Shape;613;p15"/>
          <p:cNvCxnSpPr/>
          <p:nvPr/>
        </p:nvCxnSpPr>
        <p:spPr>
          <a:xfrm>
            <a:off x="10458451" y="5372100"/>
            <a:ext cx="300" cy="108000"/>
          </a:xfrm>
          <a:prstGeom prst="straightConnector1">
            <a:avLst/>
          </a:prstGeom>
          <a:noFill/>
          <a:ln w="9525" cap="flat" cmpd="sng">
            <a:solidFill>
              <a:srgbClr val="0079B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4" name="Google Shape;614;p15"/>
          <p:cNvSpPr/>
          <p:nvPr/>
        </p:nvSpPr>
        <p:spPr>
          <a:xfrm>
            <a:off x="8439150" y="5962650"/>
            <a:ext cx="40005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美国</a:t>
            </a:r>
            <a:endParaRPr sz="2400" b="1">
              <a:solidFill>
                <a:srgbClr val="0079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15"/>
          <p:cNvSpPr/>
          <p:nvPr/>
        </p:nvSpPr>
        <p:spPr>
          <a:xfrm>
            <a:off x="8439150" y="6419498"/>
            <a:ext cx="40005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先获</a:t>
            </a:r>
            <a:r>
              <a:rPr lang="en-US" sz="2400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FDA</a:t>
            </a:r>
            <a:r>
              <a:rPr lang="zh-CN" altLang="en-US" sz="2400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许可</a:t>
            </a:r>
          </a:p>
        </p:txBody>
      </p:sp>
      <p:sp>
        <p:nvSpPr>
          <p:cNvPr id="616" name="Google Shape;616;p15"/>
          <p:cNvSpPr/>
          <p:nvPr/>
        </p:nvSpPr>
        <p:spPr>
          <a:xfrm>
            <a:off x="8439150" y="6876698"/>
            <a:ext cx="4000500" cy="615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关键性</a:t>
            </a:r>
            <a:r>
              <a:rPr lang="en-US" sz="2000">
                <a:solidFill>
                  <a:srgbClr val="536977"/>
                </a:solidFill>
              </a:rPr>
              <a:t>试验</a:t>
            </a: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设计</a:t>
            </a:r>
            <a:r>
              <a:rPr lang="en-US" sz="2000">
                <a:solidFill>
                  <a:srgbClr val="536977"/>
                </a:solidFill>
              </a:rPr>
              <a:t>已</a:t>
            </a: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达成一致；欧盟</a:t>
            </a:r>
            <a:r>
              <a:rPr lang="en-US" sz="2000">
                <a:solidFill>
                  <a:srgbClr val="536977"/>
                </a:solidFill>
              </a:rPr>
              <a:t>监管可随后展开</a:t>
            </a:r>
            <a:endParaRPr sz="20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7" name="Google Shape;617;p15"/>
          <p:cNvCxnSpPr/>
          <p:nvPr/>
        </p:nvCxnSpPr>
        <p:spPr>
          <a:xfrm>
            <a:off x="15449551" y="5162551"/>
            <a:ext cx="300" cy="108000"/>
          </a:xfrm>
          <a:prstGeom prst="straightConnector1">
            <a:avLst/>
          </a:prstGeom>
          <a:noFill/>
          <a:ln w="9525" cap="flat" cmpd="sng">
            <a:solidFill>
              <a:srgbClr val="E2A6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8" name="Google Shape;618;p15"/>
          <p:cNvSpPr/>
          <p:nvPr/>
        </p:nvSpPr>
        <p:spPr>
          <a:xfrm>
            <a:off x="13258800" y="5962650"/>
            <a:ext cx="46482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0" b="1">
                <a:solidFill>
                  <a:srgbClr val="E2A600"/>
                </a:solidFill>
                <a:latin typeface="Arial"/>
                <a:ea typeface="Arial"/>
                <a:cs typeface="Arial"/>
                <a:sym typeface="Arial"/>
              </a:rPr>
              <a:t>中东欧</a:t>
            </a:r>
            <a:endParaRPr sz="1860" b="1">
              <a:solidFill>
                <a:srgbClr val="E2A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5"/>
          <p:cNvSpPr/>
          <p:nvPr/>
        </p:nvSpPr>
        <p:spPr>
          <a:xfrm>
            <a:off x="13258800" y="6419498"/>
            <a:ext cx="46482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220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尽早启动国家级临床试验申报</a:t>
            </a:r>
            <a:endParaRPr sz="2220" b="1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5"/>
          <p:cNvSpPr/>
          <p:nvPr/>
        </p:nvSpPr>
        <p:spPr>
          <a:xfrm>
            <a:off x="13258800" y="6876698"/>
            <a:ext cx="4648200" cy="615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选定国家包括非欧盟/欧洲经济区管辖区；随后寻求 EMA 建议</a:t>
            </a:r>
            <a:endParaRPr sz="20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1" name="Google Shape;621;p15"/>
          <p:cNvCxnSpPr/>
          <p:nvPr/>
        </p:nvCxnSpPr>
        <p:spPr>
          <a:xfrm>
            <a:off x="19850101" y="5943600"/>
            <a:ext cx="300" cy="152400"/>
          </a:xfrm>
          <a:prstGeom prst="straightConnector1">
            <a:avLst/>
          </a:prstGeom>
          <a:noFill/>
          <a:ln w="9525" cap="flat" cmpd="sng">
            <a:solidFill>
              <a:srgbClr val="009CD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2" name="Google Shape;622;p15"/>
          <p:cNvSpPr/>
          <p:nvPr/>
        </p:nvSpPr>
        <p:spPr>
          <a:xfrm>
            <a:off x="18554700" y="5962650"/>
            <a:ext cx="4038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亚洲</a:t>
            </a:r>
            <a:endParaRPr sz="186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15"/>
          <p:cNvSpPr/>
          <p:nvPr/>
        </p:nvSpPr>
        <p:spPr>
          <a:xfrm>
            <a:off x="18554700" y="6419498"/>
            <a:ext cx="40386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20" b="1">
                <a:solidFill>
                  <a:srgbClr val="0B2438"/>
                </a:solidFill>
                <a:latin typeface="Arial"/>
                <a:ea typeface="Arial"/>
                <a:cs typeface="Arial"/>
                <a:sym typeface="Arial"/>
              </a:rPr>
              <a:t>主要入组区域</a:t>
            </a:r>
            <a:endParaRPr sz="2220" b="1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20" b="1">
              <a:solidFill>
                <a:srgbClr val="0B24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15"/>
          <p:cNvSpPr/>
          <p:nvPr/>
        </p:nvSpPr>
        <p:spPr>
          <a:xfrm>
            <a:off x="18554700" y="6876698"/>
            <a:ext cx="4648200" cy="448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契合本地实践与标准治疗</a:t>
            </a:r>
            <a:endParaRPr sz="20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15"/>
          <p:cNvSpPr/>
          <p:nvPr/>
        </p:nvSpPr>
        <p:spPr>
          <a:xfrm>
            <a:off x="8020050" y="8172260"/>
            <a:ext cx="7654290" cy="43088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800" b="1" dirty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临床试验同步开展，监管沟通分阶段进行</a:t>
            </a:r>
          </a:p>
        </p:txBody>
      </p:sp>
      <p:cxnSp>
        <p:nvCxnSpPr>
          <p:cNvPr id="626" name="Google Shape;626;p15"/>
          <p:cNvCxnSpPr/>
          <p:nvPr/>
        </p:nvCxnSpPr>
        <p:spPr>
          <a:xfrm>
            <a:off x="8648701" y="9454516"/>
            <a:ext cx="13582800" cy="300"/>
          </a:xfrm>
          <a:prstGeom prst="straightConnector1">
            <a:avLst/>
          </a:prstGeom>
          <a:noFill/>
          <a:ln w="19050" cap="flat" cmpd="sng">
            <a:solidFill>
              <a:srgbClr val="C9D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7" name="Google Shape;627;p15"/>
          <p:cNvSpPr/>
          <p:nvPr/>
        </p:nvSpPr>
        <p:spPr>
          <a:xfrm>
            <a:off x="8515351" y="9321166"/>
            <a:ext cx="285900" cy="285900"/>
          </a:xfrm>
          <a:prstGeom prst="ellipse">
            <a:avLst/>
          </a:prstGeom>
          <a:solidFill>
            <a:srgbClr val="0079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15"/>
          <p:cNvSpPr/>
          <p:nvPr/>
        </p:nvSpPr>
        <p:spPr>
          <a:xfrm>
            <a:off x="6877050" y="8863965"/>
            <a:ext cx="35433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79B7"/>
                </a:solidFill>
                <a:latin typeface="Arial"/>
                <a:ea typeface="Arial"/>
                <a:cs typeface="Arial"/>
                <a:sym typeface="Arial"/>
              </a:rPr>
              <a:t>FDA先行</a:t>
            </a:r>
            <a:endParaRPr sz="2000" b="1">
              <a:solidFill>
                <a:srgbClr val="0079B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5"/>
          <p:cNvSpPr/>
          <p:nvPr/>
        </p:nvSpPr>
        <p:spPr>
          <a:xfrm>
            <a:off x="7715250" y="9740275"/>
            <a:ext cx="3962400" cy="110799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IND </a:t>
            </a:r>
            <a:r>
              <a:rPr lang="en-US" sz="2400" err="1"/>
              <a:t>生效／获准启动临床试验</a:t>
            </a:r>
            <a:r>
              <a:rPr lang="en-US" sz="2400">
                <a:solidFill>
                  <a:srgbClr val="536977"/>
                </a:solidFill>
              </a:rPr>
              <a:t> </a:t>
            </a:r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+ 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err="1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关键设计</a:t>
            </a:r>
            <a:r>
              <a:rPr lang="en-US" sz="2400" err="1">
                <a:solidFill>
                  <a:srgbClr val="536977"/>
                </a:solidFill>
              </a:rPr>
              <a:t>确定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5"/>
          <p:cNvSpPr/>
          <p:nvPr/>
        </p:nvSpPr>
        <p:spPr>
          <a:xfrm>
            <a:off x="12896851" y="9321166"/>
            <a:ext cx="285900" cy="285900"/>
          </a:xfrm>
          <a:prstGeom prst="ellipse">
            <a:avLst/>
          </a:prstGeom>
          <a:solidFill>
            <a:srgbClr val="009C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5"/>
          <p:cNvSpPr/>
          <p:nvPr/>
        </p:nvSpPr>
        <p:spPr>
          <a:xfrm>
            <a:off x="10969752" y="8863965"/>
            <a:ext cx="4191000" cy="45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4"/>
                  </a:ext>
                </a:extLst>
              </a:rPr>
              <a:t>随后启动选定国家的临床试验申报</a:t>
            </a:r>
            <a:endParaRPr sz="2000" b="1">
              <a:solidFill>
                <a:srgbClr val="009CD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5"/>
          <p:cNvSpPr/>
          <p:nvPr/>
        </p:nvSpPr>
        <p:spPr>
          <a:xfrm>
            <a:off x="11320851" y="9740276"/>
            <a:ext cx="4000500" cy="43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可行性</a:t>
            </a:r>
            <a:r>
              <a:rPr lang="en-US" sz="2400">
                <a:solidFill>
                  <a:srgbClr val="536977"/>
                </a:solidFill>
              </a:rPr>
              <a:t>评估</a:t>
            </a:r>
            <a:endParaRPr sz="2400">
              <a:solidFill>
                <a:srgbClr val="53697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 + 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36977"/>
                </a:solidFill>
              </a:rPr>
              <a:t>识别</a:t>
            </a:r>
            <a:r>
              <a:rPr 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缺失证据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5"/>
          <p:cNvSpPr/>
          <p:nvPr/>
        </p:nvSpPr>
        <p:spPr>
          <a:xfrm>
            <a:off x="17278351" y="9321166"/>
            <a:ext cx="285900" cy="285900"/>
          </a:xfrm>
          <a:prstGeom prst="ellipse">
            <a:avLst/>
          </a:prstGeom>
          <a:solidFill>
            <a:srgbClr val="E2A6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5"/>
          <p:cNvSpPr/>
          <p:nvPr/>
        </p:nvSpPr>
        <p:spPr>
          <a:xfrm>
            <a:off x="15544800" y="8846296"/>
            <a:ext cx="3898200" cy="570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E2A600"/>
                </a:solidFill>
                <a:latin typeface="Arial"/>
                <a:ea typeface="Arial"/>
                <a:cs typeface="Arial"/>
                <a:sym typeface="Arial"/>
              </a:rPr>
              <a:t>获取更多数据后再寻求 EMA 建议</a:t>
            </a:r>
            <a:endParaRPr sz="2000" b="1">
              <a:solidFill>
                <a:srgbClr val="E2A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5"/>
          <p:cNvSpPr/>
          <p:nvPr/>
        </p:nvSpPr>
        <p:spPr>
          <a:xfrm>
            <a:off x="15582900" y="9740265"/>
            <a:ext cx="4381500" cy="3693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获取更多数据后、数据库锁定前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15"/>
          <p:cNvSpPr/>
          <p:nvPr/>
        </p:nvSpPr>
        <p:spPr>
          <a:xfrm>
            <a:off x="22098001" y="9321166"/>
            <a:ext cx="285900" cy="285900"/>
          </a:xfrm>
          <a:prstGeom prst="ellipse">
            <a:avLst/>
          </a:prstGeom>
          <a:solidFill>
            <a:srgbClr val="00568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15"/>
          <p:cNvSpPr/>
          <p:nvPr/>
        </p:nvSpPr>
        <p:spPr>
          <a:xfrm>
            <a:off x="19827050" y="8846296"/>
            <a:ext cx="4176000" cy="511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2000" b="1">
                <a:solidFill>
                  <a:srgbClr val="005689"/>
                </a:solidFill>
                <a:latin typeface="Arial"/>
                <a:ea typeface="Arial"/>
                <a:cs typeface="Arial"/>
                <a:sym typeface="Arial"/>
              </a:rPr>
              <a:t>保留未来欧盟</a:t>
            </a:r>
            <a:r>
              <a:rPr lang="en-US" altLang="zh-CN" sz="2000" b="1">
                <a:solidFill>
                  <a:srgbClr val="005689"/>
                </a:solidFill>
                <a:latin typeface="Arial"/>
                <a:ea typeface="Arial"/>
                <a:cs typeface="Arial"/>
                <a:sym typeface="Arial"/>
              </a:rPr>
              <a:t>MAA</a:t>
            </a:r>
            <a:r>
              <a:rPr lang="zh-CN" altLang="en-US" sz="2000" b="1">
                <a:solidFill>
                  <a:srgbClr val="005689"/>
                </a:solidFill>
                <a:latin typeface="Arial"/>
                <a:ea typeface="Arial"/>
                <a:cs typeface="Arial"/>
                <a:sym typeface="Arial"/>
              </a:rPr>
              <a:t>申报的可能性</a:t>
            </a:r>
            <a:endParaRPr sz="2000" b="1">
              <a:solidFill>
                <a:srgbClr val="0056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5"/>
          <p:cNvSpPr/>
          <p:nvPr/>
        </p:nvSpPr>
        <p:spPr>
          <a:xfrm>
            <a:off x="20402550" y="9740265"/>
            <a:ext cx="3657600" cy="73866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zh-CN" alt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申报路径 </a:t>
            </a:r>
            <a:r>
              <a:rPr lang="en-US" altLang="zh-CN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— </a:t>
            </a:r>
            <a:r>
              <a:rPr lang="zh-CN" altLang="en-US" sz="240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待进一步验证</a:t>
            </a:r>
            <a:endParaRPr sz="240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6"/>
          <p:cNvSpPr/>
          <p:nvPr/>
        </p:nvSpPr>
        <p:spPr>
          <a:xfrm>
            <a:off x="1066800" y="666751"/>
            <a:ext cx="144780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9EE0"/>
                </a:solidFill>
                <a:latin typeface="Play"/>
                <a:ea typeface="Play"/>
                <a:cs typeface="Play"/>
                <a:sym typeface="Play"/>
              </a:rPr>
              <a:t>申报规划</a:t>
            </a:r>
            <a:endParaRPr sz="2400" b="1">
              <a:solidFill>
                <a:srgbClr val="009EE0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645" name="Google Shape;645;p16"/>
          <p:cNvSpPr/>
          <p:nvPr/>
        </p:nvSpPr>
        <p:spPr>
          <a:xfrm>
            <a:off x="1066800" y="1214485"/>
            <a:ext cx="222504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在关键性临床试验启动前规划申报资料包</a:t>
            </a:r>
            <a:endParaRPr sz="60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6"/>
          <p:cNvSpPr/>
          <p:nvPr/>
        </p:nvSpPr>
        <p:spPr>
          <a:xfrm>
            <a:off x="1085850" y="2607516"/>
            <a:ext cx="9906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6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5"/>
                  </a:ext>
                </a:extLst>
              </a:rPr>
              <a:t>五项工作</a:t>
            </a:r>
            <a:r>
              <a:rPr lang="en-US" sz="296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6"/>
                  </a:ext>
                </a:extLst>
              </a:rPr>
              <a:t>模块</a:t>
            </a:r>
            <a:endParaRPr sz="296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6"/>
          <p:cNvSpPr/>
          <p:nvPr/>
        </p:nvSpPr>
        <p:spPr>
          <a:xfrm>
            <a:off x="1066801" y="3259657"/>
            <a:ext cx="13201800" cy="1047900"/>
          </a:xfrm>
          <a:prstGeom prst="roundRect">
            <a:avLst>
              <a:gd name="adj" fmla="val 14545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6"/>
          <p:cNvSpPr/>
          <p:nvPr/>
        </p:nvSpPr>
        <p:spPr>
          <a:xfrm>
            <a:off x="1485900" y="3568267"/>
            <a:ext cx="800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16"/>
          <p:cNvSpPr/>
          <p:nvPr/>
        </p:nvSpPr>
        <p:spPr>
          <a:xfrm>
            <a:off x="2609850" y="3532708"/>
            <a:ext cx="3429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7"/>
                  </a:ext>
                </a:extLst>
              </a:rPr>
              <a:t>监管沟通记录</a:t>
            </a: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6807203" y="3611451"/>
            <a:ext cx="7030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83838"/>
                </a:solidFill>
              </a:rPr>
              <a:t>监管</a:t>
            </a:r>
            <a:r>
              <a:rPr 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建议 • 协议 • 承诺</a:t>
            </a:r>
            <a:r>
              <a:rPr lang="en-US" sz="2400">
                <a:solidFill>
                  <a:srgbClr val="383838"/>
                </a:solidFill>
              </a:rPr>
              <a:t>事项</a:t>
            </a:r>
            <a:endParaRPr sz="24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6"/>
          <p:cNvSpPr/>
          <p:nvPr/>
        </p:nvSpPr>
        <p:spPr>
          <a:xfrm>
            <a:off x="1066801" y="4536007"/>
            <a:ext cx="13201800" cy="1047900"/>
          </a:xfrm>
          <a:prstGeom prst="roundRect">
            <a:avLst>
              <a:gd name="adj" fmla="val 14545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6"/>
          <p:cNvSpPr/>
          <p:nvPr/>
        </p:nvSpPr>
        <p:spPr>
          <a:xfrm>
            <a:off x="1485900" y="4844617"/>
            <a:ext cx="800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6"/>
          <p:cNvSpPr/>
          <p:nvPr/>
        </p:nvSpPr>
        <p:spPr>
          <a:xfrm>
            <a:off x="2609850" y="4809058"/>
            <a:ext cx="3429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临床申报资料</a:t>
            </a: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6"/>
          <p:cNvSpPr/>
          <p:nvPr/>
        </p:nvSpPr>
        <p:spPr>
          <a:xfrm>
            <a:off x="6807200" y="4887800"/>
            <a:ext cx="7665300" cy="590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83838"/>
                </a:solidFill>
              </a:rPr>
              <a:t>从试验</a:t>
            </a:r>
            <a:r>
              <a:rPr 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方案到CSR的可追溯性 • 数据标准 • ISS / ISE</a:t>
            </a:r>
            <a:endParaRPr sz="24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16"/>
          <p:cNvSpPr/>
          <p:nvPr/>
        </p:nvSpPr>
        <p:spPr>
          <a:xfrm>
            <a:off x="1066801" y="5812357"/>
            <a:ext cx="13201800" cy="1047900"/>
          </a:xfrm>
          <a:prstGeom prst="roundRect">
            <a:avLst>
              <a:gd name="adj" fmla="val 14545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6"/>
          <p:cNvSpPr/>
          <p:nvPr/>
        </p:nvSpPr>
        <p:spPr>
          <a:xfrm>
            <a:off x="1485900" y="6120967"/>
            <a:ext cx="800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6"/>
          <p:cNvSpPr/>
          <p:nvPr/>
        </p:nvSpPr>
        <p:spPr>
          <a:xfrm>
            <a:off x="2609850" y="6085408"/>
            <a:ext cx="3429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CMC与质量</a:t>
            </a: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6"/>
          <p:cNvSpPr/>
          <p:nvPr/>
        </p:nvSpPr>
        <p:spPr>
          <a:xfrm>
            <a:off x="6807203" y="6164151"/>
            <a:ext cx="7030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zh-CN" alt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可比性 </a:t>
            </a:r>
            <a:r>
              <a:rPr lang="en-US" altLang="zh-CN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zh-CN" alt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验证 </a:t>
            </a:r>
            <a:r>
              <a:rPr lang="en-US" altLang="zh-CN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zh-CN" alt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供应</a:t>
            </a:r>
            <a:r>
              <a:rPr lang="zh-CN" altLang="en-US" sz="2400">
                <a:solidFill>
                  <a:srgbClr val="383838"/>
                </a:solidFill>
              </a:rPr>
              <a:t> </a:t>
            </a:r>
            <a:r>
              <a:rPr lang="en-US" altLang="zh-CN" sz="2400">
                <a:solidFill>
                  <a:srgbClr val="383838"/>
                </a:solidFill>
              </a:rPr>
              <a:t>• </a:t>
            </a:r>
            <a:r>
              <a:rPr lang="zh-CN" altLang="en-US" sz="2400">
                <a:solidFill>
                  <a:srgbClr val="383838"/>
                </a:solidFill>
              </a:rPr>
              <a:t>核查</a:t>
            </a:r>
            <a:r>
              <a:rPr lang="en-US" sz="2400"/>
              <a:t>准备</a:t>
            </a:r>
            <a:r>
              <a:rPr lang="zh-CN" altLang="en-US" sz="2400">
                <a:solidFill>
                  <a:srgbClr val="383838"/>
                </a:solidFill>
              </a:rPr>
              <a:t> </a:t>
            </a:r>
            <a:endParaRPr lang="zh-CN" altLang="en-US" sz="24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6"/>
          <p:cNvSpPr/>
          <p:nvPr/>
        </p:nvSpPr>
        <p:spPr>
          <a:xfrm>
            <a:off x="1066801" y="7088707"/>
            <a:ext cx="13201800" cy="1047900"/>
          </a:xfrm>
          <a:prstGeom prst="roundRect">
            <a:avLst>
              <a:gd name="adj" fmla="val 14545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6"/>
          <p:cNvSpPr/>
          <p:nvPr/>
        </p:nvSpPr>
        <p:spPr>
          <a:xfrm>
            <a:off x="1485900" y="7397317"/>
            <a:ext cx="800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6"/>
          <p:cNvSpPr/>
          <p:nvPr/>
        </p:nvSpPr>
        <p:spPr>
          <a:xfrm>
            <a:off x="2609850" y="7361758"/>
            <a:ext cx="3429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区域监管义务</a:t>
            </a: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16"/>
          <p:cNvSpPr/>
          <p:nvPr/>
        </p:nvSpPr>
        <p:spPr>
          <a:xfrm>
            <a:off x="6807203" y="7440501"/>
            <a:ext cx="7030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儿科 • 孤儿药 • 风险管理要求</a:t>
            </a:r>
            <a:endParaRPr sz="24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16"/>
          <p:cNvSpPr/>
          <p:nvPr/>
        </p:nvSpPr>
        <p:spPr>
          <a:xfrm>
            <a:off x="1066801" y="8365057"/>
            <a:ext cx="13201800" cy="1047900"/>
          </a:xfrm>
          <a:prstGeom prst="roundRect">
            <a:avLst>
              <a:gd name="adj" fmla="val 14545"/>
            </a:avLst>
          </a:prstGeom>
          <a:solidFill>
            <a:schemeClr val="l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16"/>
          <p:cNvSpPr/>
          <p:nvPr/>
        </p:nvSpPr>
        <p:spPr>
          <a:xfrm>
            <a:off x="1485900" y="8673667"/>
            <a:ext cx="800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16"/>
          <p:cNvSpPr/>
          <p:nvPr/>
        </p:nvSpPr>
        <p:spPr>
          <a:xfrm>
            <a:off x="2609850" y="8638108"/>
            <a:ext cx="3429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申报策略</a:t>
            </a:r>
            <a:endParaRPr sz="27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16"/>
          <p:cNvSpPr/>
          <p:nvPr/>
        </p:nvSpPr>
        <p:spPr>
          <a:xfrm>
            <a:off x="6807203" y="8716851"/>
            <a:ext cx="70308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NDA / BLA / MAA 证据图谱 • </a:t>
            </a:r>
            <a:r>
              <a:rPr lang="en-US" sz="2400">
                <a:solidFill>
                  <a:srgbClr val="383838"/>
                </a:solidFill>
              </a:rPr>
              <a:t>申报</a:t>
            </a:r>
            <a:r>
              <a:rPr lang="en-US" sz="2400" b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顺序</a:t>
            </a:r>
            <a:endParaRPr sz="2400" b="0">
              <a:solidFill>
                <a:srgbClr val="38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6"/>
          <p:cNvSpPr/>
          <p:nvPr/>
        </p:nvSpPr>
        <p:spPr>
          <a:xfrm>
            <a:off x="14268450" y="2707205"/>
            <a:ext cx="84393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lvl="0" algn="ctr"/>
            <a:r>
              <a:rPr lang="en-US" sz="1950" b="1">
                <a:solidFill>
                  <a:srgbClr val="009CDF"/>
                </a:solidFill>
                <a:latin typeface="Arial"/>
                <a:ea typeface="Arial"/>
                <a:cs typeface="Arial"/>
                <a:sym typeface="Arial"/>
              </a:rPr>
              <a:t>一</a:t>
            </a:r>
            <a:r>
              <a:rPr lang="en-US" sz="2000"/>
              <a:t> </a:t>
            </a:r>
            <a:r>
              <a:rPr lang="en-US" sz="1950" b="1" err="1">
                <a:solidFill>
                  <a:srgbClr val="009CDF"/>
                </a:solidFill>
              </a:rPr>
              <a:t>套整合的证据包</a:t>
            </a:r>
            <a:endParaRPr sz="1950" b="1">
              <a:solidFill>
                <a:srgbClr val="009CDF"/>
              </a:solidFill>
            </a:endParaRPr>
          </a:p>
        </p:txBody>
      </p:sp>
      <p:pic>
        <p:nvPicPr>
          <p:cNvPr id="668" name="Google Shape;66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44800" y="3455842"/>
            <a:ext cx="5494192" cy="4909216"/>
          </a:xfrm>
          <a:prstGeom prst="rect">
            <a:avLst/>
          </a:prstGeom>
          <a:noFill/>
          <a:ln>
            <a:noFill/>
          </a:ln>
          <a:effectLst>
            <a:outerShdw blurRad="177800" sx="104000" sy="104000" algn="ctr" rotWithShape="0">
              <a:srgbClr val="000000">
                <a:alpha val="45098"/>
              </a:srgbClr>
            </a:outerShdw>
          </a:effectLst>
        </p:spPr>
      </p:pic>
      <p:sp>
        <p:nvSpPr>
          <p:cNvPr id="669" name="Google Shape;669;p16"/>
          <p:cNvSpPr/>
          <p:nvPr/>
        </p:nvSpPr>
        <p:spPr>
          <a:xfrm>
            <a:off x="14573250" y="8907980"/>
            <a:ext cx="7924800" cy="419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五大工作模块，共同构建一套可供申报的完整资料包。</a:t>
            </a:r>
            <a:endParaRPr sz="2100" b="1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16"/>
          <p:cNvSpPr/>
          <p:nvPr/>
        </p:nvSpPr>
        <p:spPr>
          <a:xfrm>
            <a:off x="1066800" y="9770544"/>
            <a:ext cx="21431400" cy="1828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16"/>
          <p:cNvSpPr/>
          <p:nvPr/>
        </p:nvSpPr>
        <p:spPr>
          <a:xfrm>
            <a:off x="1562100" y="10052114"/>
            <a:ext cx="9334500" cy="590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5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监管策略确定所需的证据。</a:t>
            </a:r>
            <a:endParaRPr sz="2775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6"/>
          <p:cNvSpPr/>
          <p:nvPr/>
        </p:nvSpPr>
        <p:spPr>
          <a:xfrm>
            <a:off x="10630792" y="10052114"/>
            <a:ext cx="9715500" cy="590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临床安全性决定证据是否可信。</a:t>
            </a:r>
            <a:endParaRPr sz="2550" b="1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3" name="Google Shape;673;p16"/>
          <p:cNvCxnSpPr/>
          <p:nvPr/>
        </p:nvCxnSpPr>
        <p:spPr>
          <a:xfrm>
            <a:off x="1562100" y="10814083"/>
            <a:ext cx="20193000" cy="300"/>
          </a:xfrm>
          <a:prstGeom prst="straightConnector1">
            <a:avLst/>
          </a:prstGeom>
          <a:noFill/>
          <a:ln w="9525" cap="flat" cmpd="sng">
            <a:solidFill>
              <a:srgbClr val="4B7EA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4" name="Google Shape;674;p16"/>
          <p:cNvSpPr/>
          <p:nvPr/>
        </p:nvSpPr>
        <p:spPr>
          <a:xfrm>
            <a:off x="1562100" y="11042714"/>
            <a:ext cx="201930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>
                <a:solidFill>
                  <a:srgbClr val="C4D2D6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8"/>
                  </a:ext>
                </a:extLst>
              </a:rPr>
              <a:t>下一步 / 试验</a:t>
            </a:r>
            <a:r>
              <a:rPr lang="en-US" sz="2100">
                <a:solidFill>
                  <a:srgbClr val="C4D2D6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29"/>
                  </a:ext>
                </a:extLst>
              </a:rPr>
              <a:t>层面的</a:t>
            </a:r>
            <a:r>
              <a:rPr lang="en-US" sz="2100" b="0">
                <a:solidFill>
                  <a:srgbClr val="C4D2D6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0"/>
                  </a:ext>
                </a:extLst>
              </a:rPr>
              <a:t>临床安全</a:t>
            </a:r>
            <a:r>
              <a:rPr lang="en-US" sz="2100">
                <a:solidFill>
                  <a:srgbClr val="C4D2D6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1"/>
                  </a:ext>
                </a:extLst>
              </a:rPr>
              <a:t>性</a:t>
            </a:r>
            <a:r>
              <a:rPr lang="en-US" sz="2100" b="0">
                <a:solidFill>
                  <a:srgbClr val="C4D2D6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2"/>
                  </a:ext>
                </a:extLst>
              </a:rPr>
              <a:t>：</a:t>
            </a:r>
            <a:r>
              <a:rPr lang="en-US" sz="2100">
                <a:solidFill>
                  <a:srgbClr val="C4D2D6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3"/>
                  </a:ext>
                </a:extLst>
              </a:rPr>
              <a:t>隐形的监管门槛</a:t>
            </a:r>
            <a:endParaRPr sz="1050">
              <a:solidFill>
                <a:srgbClr val="1F1F1F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1F1F1F"/>
              </a:solidFill>
              <a:highlight>
                <a:srgbClr val="FFFFFF"/>
              </a:highlight>
            </a:endParaRPr>
          </a:p>
        </p:txBody>
      </p:sp>
      <p:sp>
        <p:nvSpPr>
          <p:cNvPr id="675" name="Google Shape;675;p16"/>
          <p:cNvSpPr/>
          <p:nvPr/>
        </p:nvSpPr>
        <p:spPr>
          <a:xfrm>
            <a:off x="1474470" y="11768709"/>
            <a:ext cx="20002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来源：FDA/EMA 申请和预授权框架；具体</a:t>
            </a:r>
            <a:r>
              <a:rPr lang="en-US" sz="1800">
                <a:solidFill>
                  <a:srgbClr val="536977"/>
                </a:solidFill>
              </a:rPr>
              <a:t>申报资料</a:t>
            </a:r>
            <a:r>
              <a:rPr lang="en-US" sz="1800" b="0">
                <a:solidFill>
                  <a:srgbClr val="536977"/>
                </a:solidFill>
                <a:latin typeface="Arial"/>
                <a:ea typeface="Arial"/>
                <a:cs typeface="Arial"/>
                <a:sym typeface="Arial"/>
              </a:rPr>
              <a:t>要求仍取决于具体产品。</a:t>
            </a:r>
            <a:endParaRPr sz="1800" b="0">
              <a:solidFill>
                <a:srgbClr val="53697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0" name="Google Shape;680;p17"/>
          <p:cNvGrpSpPr/>
          <p:nvPr/>
        </p:nvGrpSpPr>
        <p:grpSpPr>
          <a:xfrm>
            <a:off x="861794" y="3358284"/>
            <a:ext cx="22697469" cy="8968200"/>
            <a:chOff x="765454" y="3110554"/>
            <a:chExt cx="22697469" cy="8968200"/>
          </a:xfrm>
        </p:grpSpPr>
        <p:sp>
          <p:nvSpPr>
            <p:cNvPr id="681" name="Google Shape;681;p17"/>
            <p:cNvSpPr/>
            <p:nvPr/>
          </p:nvSpPr>
          <p:spPr>
            <a:xfrm>
              <a:off x="1650670" y="9146381"/>
              <a:ext cx="21790800" cy="28206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17"/>
            <p:cNvSpPr/>
            <p:nvPr/>
          </p:nvSpPr>
          <p:spPr>
            <a:xfrm>
              <a:off x="1669723" y="6883130"/>
              <a:ext cx="21793200" cy="17274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17"/>
            <p:cNvSpPr txBox="1"/>
            <p:nvPr/>
          </p:nvSpPr>
          <p:spPr>
            <a:xfrm>
              <a:off x="1507798" y="8598046"/>
              <a:ext cx="3314700" cy="465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5250" tIns="47625" rIns="95250" bIns="47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欧盟</a:t>
              </a:r>
              <a:endParaRPr sz="2400" b="1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17"/>
            <p:cNvSpPr txBox="1"/>
            <p:nvPr/>
          </p:nvSpPr>
          <p:spPr>
            <a:xfrm>
              <a:off x="1567882" y="6237818"/>
              <a:ext cx="3314700" cy="465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5250" tIns="47625" rIns="95250" bIns="47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美国</a:t>
              </a:r>
              <a:endParaRPr sz="2400" b="1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17"/>
            <p:cNvSpPr txBox="1"/>
            <p:nvPr/>
          </p:nvSpPr>
          <p:spPr>
            <a:xfrm>
              <a:off x="1643024" y="10832973"/>
              <a:ext cx="3314700" cy="465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5250" tIns="47625" rIns="95250" bIns="47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日本</a:t>
              </a:r>
              <a:endParaRPr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17"/>
            <p:cNvSpPr/>
            <p:nvPr/>
          </p:nvSpPr>
          <p:spPr>
            <a:xfrm>
              <a:off x="1764480" y="9399789"/>
              <a:ext cx="2240100" cy="6138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药物警戒系统主文件（PSMF）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7" name="Google Shape;687;p17"/>
            <p:cNvCxnSpPr/>
            <p:nvPr/>
          </p:nvCxnSpPr>
          <p:spPr>
            <a:xfrm rot="10800000" flipH="1">
              <a:off x="1843351" y="9097640"/>
              <a:ext cx="3486300" cy="99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cxnSp>
          <p:nvCxnSpPr>
            <p:cNvPr id="688" name="Google Shape;688;p17"/>
            <p:cNvCxnSpPr/>
            <p:nvPr/>
          </p:nvCxnSpPr>
          <p:spPr>
            <a:xfrm>
              <a:off x="1775330" y="6756106"/>
              <a:ext cx="5928000" cy="102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sp>
          <p:nvSpPr>
            <p:cNvPr id="689" name="Google Shape;689;p17"/>
            <p:cNvSpPr/>
            <p:nvPr/>
          </p:nvSpPr>
          <p:spPr>
            <a:xfrm>
              <a:off x="1689262" y="4198516"/>
              <a:ext cx="21754200" cy="20673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7"/>
            <p:cNvSpPr/>
            <p:nvPr/>
          </p:nvSpPr>
          <p:spPr>
            <a:xfrm>
              <a:off x="765454" y="3791573"/>
              <a:ext cx="659400" cy="81498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rgbClr val="FFFFFF"/>
                  </a:solidFill>
                </a:rPr>
                <a:t>差距分析与报告</a:t>
              </a: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1" name="Google Shape;691;p17"/>
            <p:cNvCxnSpPr/>
            <p:nvPr/>
          </p:nvCxnSpPr>
          <p:spPr>
            <a:xfrm>
              <a:off x="8894952" y="6767762"/>
              <a:ext cx="7824000" cy="24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cxnSp>
          <p:nvCxnSpPr>
            <p:cNvPr id="692" name="Google Shape;692;p17"/>
            <p:cNvCxnSpPr/>
            <p:nvPr/>
          </p:nvCxnSpPr>
          <p:spPr>
            <a:xfrm>
              <a:off x="8967604" y="9078532"/>
              <a:ext cx="9168300" cy="51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cxnSp>
          <p:nvCxnSpPr>
            <p:cNvPr id="693" name="Google Shape;693;p17"/>
            <p:cNvCxnSpPr/>
            <p:nvPr/>
          </p:nvCxnSpPr>
          <p:spPr>
            <a:xfrm flipH="1">
              <a:off x="8031243" y="3110554"/>
              <a:ext cx="82500" cy="896820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"/>
              <a:headEnd type="none" w="sm" len="sm"/>
              <a:tailEnd type="none" w="sm" len="sm"/>
            </a:ln>
          </p:spPr>
        </p:cxnSp>
        <p:sp>
          <p:nvSpPr>
            <p:cNvPr id="694" name="Google Shape;694;p17"/>
            <p:cNvSpPr/>
            <p:nvPr/>
          </p:nvSpPr>
          <p:spPr>
            <a:xfrm>
              <a:off x="4154447" y="10218240"/>
              <a:ext cx="2697300" cy="6513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本地网络</a:t>
              </a:r>
              <a:endParaRPr sz="2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7"/>
            <p:cNvSpPr/>
            <p:nvPr/>
          </p:nvSpPr>
          <p:spPr>
            <a:xfrm>
              <a:off x="4149685" y="9388469"/>
              <a:ext cx="3314700" cy="6927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chemeClr val="lt1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FFFFFF"/>
                  </a:solidFill>
                </a:rPr>
                <a:t>欧盟药物警戒负责人</a:t>
              </a:r>
              <a:endParaRPr sz="20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FFFFFF"/>
                  </a:solidFill>
                </a:rPr>
                <a:t>（EU QPPV）</a:t>
              </a:r>
              <a:endParaRPr sz="2000">
                <a:solidFill>
                  <a:srgbClr val="FFFFFF"/>
                </a:solidFill>
              </a:endParaRPr>
            </a:p>
          </p:txBody>
        </p:sp>
        <p:sp>
          <p:nvSpPr>
            <p:cNvPr id="696" name="Google Shape;696;p17"/>
            <p:cNvSpPr/>
            <p:nvPr/>
          </p:nvSpPr>
          <p:spPr>
            <a:xfrm>
              <a:off x="1759458" y="7319154"/>
              <a:ext cx="5875800" cy="6792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rgbClr val="FFFFFF"/>
                  </a:solidFill>
                </a:rPr>
                <a:t>风险评估与缓解策略（REMS）草案</a:t>
              </a: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17"/>
            <p:cNvSpPr/>
            <p:nvPr/>
          </p:nvSpPr>
          <p:spPr>
            <a:xfrm>
              <a:off x="1764480" y="10227225"/>
              <a:ext cx="2143200" cy="6408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风险管理计划</a:t>
              </a:r>
              <a:endParaRPr sz="2000">
                <a:solidFill>
                  <a:srgbClr val="FFFFFF"/>
                </a:solidFill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（RMP）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7" descr="Clipboard with solid fill"/>
            <p:cNvSpPr/>
            <p:nvPr/>
          </p:nvSpPr>
          <p:spPr>
            <a:xfrm>
              <a:off x="16718804" y="6309879"/>
              <a:ext cx="957300" cy="8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7" descr="Clipboard with solid fill"/>
            <p:cNvSpPr/>
            <p:nvPr/>
          </p:nvSpPr>
          <p:spPr>
            <a:xfrm>
              <a:off x="18218959" y="8616094"/>
              <a:ext cx="935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7"/>
            <p:cNvSpPr/>
            <p:nvPr/>
          </p:nvSpPr>
          <p:spPr>
            <a:xfrm>
              <a:off x="8883187" y="7212283"/>
              <a:ext cx="7707300" cy="9144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16000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早期可及性计划（EAP）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7"/>
            <p:cNvSpPr/>
            <p:nvPr/>
          </p:nvSpPr>
          <p:spPr>
            <a:xfrm>
              <a:off x="8749110" y="9536895"/>
              <a:ext cx="10405200" cy="18273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16000" tIns="45700" rIns="91425" bIns="457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FFFFFF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4"/>
                    </a:ext>
                  </a:extLst>
                </a:rPr>
                <a:t>“同情用药计划及各地区报告要求差异</a:t>
              </a:r>
              <a:endParaRPr sz="2000">
                <a:solidFill>
                  <a:srgbClr val="FFFFFF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5"/>
                  </a:ext>
                </a:extLst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FFFFFF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6"/>
                    </a:ext>
                  </a:extLst>
                </a:rPr>
                <a:t>与合作伙伴（经销商、被许可方）制定安全性数据交换协议（SDEA）</a:t>
              </a:r>
              <a:endParaRPr sz="2000">
                <a:solidFill>
                  <a:srgbClr val="FFFFFF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7"/>
                  </a:ext>
                </a:extLst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FFFFFF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8"/>
                    </a:ext>
                  </a:extLst>
                </a:rPr>
                <a:t>将其他国家和地区的上市后严重个例报告提交至EudraVigilance 上市后模块（EVPM）。</a:t>
              </a:r>
              <a:endParaRPr sz="20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rgbClr val="FFFFFF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endParaRPr sz="2000">
                <a:solidFill>
                  <a:srgbClr val="FFFFFF"/>
                </a:solidFill>
              </a:endParaRPr>
            </a:p>
          </p:txBody>
        </p:sp>
        <p:sp>
          <p:nvSpPr>
            <p:cNvPr id="702" name="Google Shape;702;p17"/>
            <p:cNvSpPr txBox="1"/>
            <p:nvPr/>
          </p:nvSpPr>
          <p:spPr>
            <a:xfrm>
              <a:off x="1507798" y="3558502"/>
              <a:ext cx="4314900" cy="465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5250" tIns="47625" rIns="95250" bIns="476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全球层面活动</a:t>
              </a:r>
              <a:endParaRPr sz="2400" b="1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7"/>
            <p:cNvSpPr/>
            <p:nvPr/>
          </p:nvSpPr>
          <p:spPr>
            <a:xfrm>
              <a:off x="1607717" y="4303304"/>
              <a:ext cx="6140700" cy="1867800"/>
            </a:xfrm>
            <a:prstGeom prst="roundRect">
              <a:avLst>
                <a:gd name="adj" fmla="val 5540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16000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39"/>
                    </a:ext>
                  </a:extLst>
                </a:rPr>
                <a:t>安全性数据库,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0"/>
                    </a:ext>
                  </a:extLst>
                </a:rPr>
                <a:t>个例安全性报告（ICSR）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1"/>
                    </a:ext>
                  </a:extLst>
                </a:rPr>
                <a:t>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2"/>
                    </a:ext>
                  </a:extLst>
                </a:rPr>
                <a:t>信号管理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3"/>
                    </a:ext>
                  </a:extLst>
                </a:rPr>
                <a:t>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4"/>
                    </a:ext>
                  </a:extLst>
                </a:rPr>
                <a:t>全球文献监测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5"/>
                    </a:ext>
                  </a:extLst>
                </a:rPr>
                <a:t>, 质量管理体系（QMS）,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6"/>
                    </a:ext>
                  </a:extLst>
                </a:rPr>
                <a:t>培训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7"/>
                    </a:ext>
                  </a:extLst>
                </a:rPr>
                <a:t>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8"/>
                    </a:ext>
                  </a:extLst>
                </a:rPr>
                <a:t>汇总报告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49"/>
                    </a:ext>
                  </a:extLst>
                </a:rPr>
                <a:t>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0"/>
                    </a:ext>
                  </a:extLst>
                </a:rPr>
                <a:t>监管情报</a:t>
              </a: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1"/>
                    </a:ext>
                  </a:extLst>
                </a:rPr>
                <a:t>, </a:t>
              </a:r>
              <a:r>
                <a:rPr lang="en-US" sz="2000">
                  <a:solidFill>
                    <a:schemeClr val="lt1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2"/>
                    </a:ext>
                  </a:extLst>
                </a:rPr>
                <a:t>审计与检查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7"/>
            <p:cNvSpPr/>
            <p:nvPr/>
          </p:nvSpPr>
          <p:spPr>
            <a:xfrm>
              <a:off x="8748963" y="4673271"/>
              <a:ext cx="9882600" cy="98370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16000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>
                  <a:solidFill>
                    <a:srgbClr val="FFFFFF"/>
                  </a:solidFill>
                </a:rPr>
                <a:t>与合作伙伴（经销商、被许可方）的安全性数据交换协议（SDEA）</a:t>
              </a:r>
              <a:br>
                <a:rPr lang="en-US" sz="2000">
                  <a:solidFill>
                    <a:srgbClr val="FFFFFF"/>
                  </a:solidFill>
                </a:rPr>
              </a:br>
              <a:r>
                <a:rPr lang="en-US" sz="2000">
                  <a:solidFill>
                    <a:srgbClr val="FFFFFF"/>
                  </a:solidFill>
                </a:rPr>
                <a:t> </a:t>
              </a:r>
              <a:r>
                <a:rPr lang="en-US" sz="2000">
                  <a:solidFill>
                    <a:schemeClr val="lt1"/>
                  </a:solidFill>
                </a:rPr>
                <a:t>同情用药计划</a:t>
              </a:r>
              <a:r>
                <a:rPr lang="en-US" sz="2000">
                  <a:solidFill>
                    <a:srgbClr val="FFFFFF"/>
                  </a:solidFill>
                </a:rPr>
                <a:t>项目（Compassionate Use Program）</a:t>
              </a:r>
              <a:endParaRPr sz="2000">
                <a:solidFill>
                  <a:srgbClr val="FFFFFF"/>
                </a:solidFill>
              </a:endParaRPr>
            </a:p>
          </p:txBody>
        </p:sp>
        <p:cxnSp>
          <p:nvCxnSpPr>
            <p:cNvPr id="705" name="Google Shape;705;p17"/>
            <p:cNvCxnSpPr/>
            <p:nvPr/>
          </p:nvCxnSpPr>
          <p:spPr>
            <a:xfrm>
              <a:off x="1645893" y="4121644"/>
              <a:ext cx="3448200" cy="102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sp>
          <p:nvSpPr>
            <p:cNvPr id="706" name="Google Shape;706;p17"/>
            <p:cNvSpPr/>
            <p:nvPr/>
          </p:nvSpPr>
          <p:spPr>
            <a:xfrm>
              <a:off x="16982610" y="7201448"/>
              <a:ext cx="2046600" cy="9108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216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180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19467116" y="9613856"/>
              <a:ext cx="2308500" cy="9108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2160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210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08" name="Google Shape;708;p17"/>
            <p:cNvCxnSpPr/>
            <p:nvPr/>
          </p:nvCxnSpPr>
          <p:spPr>
            <a:xfrm>
              <a:off x="8894952" y="4107274"/>
              <a:ext cx="7824000" cy="24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</p:grpSp>
      <p:sp>
        <p:nvSpPr>
          <p:cNvPr id="709" name="Google Shape;709;p17"/>
          <p:cNvSpPr txBox="1"/>
          <p:nvPr/>
        </p:nvSpPr>
        <p:spPr>
          <a:xfrm>
            <a:off x="684166" y="356737"/>
            <a:ext cx="23625000" cy="869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90500" tIns="95250" rIns="190500" bIns="9525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药物警戒（PV）：全球扩张的瓶颈，以及可跨治疗领域复用的基础设施</a:t>
            </a:r>
            <a:endParaRPr sz="4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7"/>
          <p:cNvSpPr txBox="1"/>
          <p:nvPr/>
        </p:nvSpPr>
        <p:spPr>
          <a:xfrm rot="5400000">
            <a:off x="6536062" y="4995233"/>
            <a:ext cx="3878400" cy="58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5250" tIns="47625" rIns="95250" bIns="476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MAA 提交</a:t>
            </a:r>
            <a:endParaRPr sz="3200" b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7"/>
          <p:cNvSpPr/>
          <p:nvPr/>
        </p:nvSpPr>
        <p:spPr>
          <a:xfrm>
            <a:off x="1890044" y="11272875"/>
            <a:ext cx="3546900" cy="692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0152A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000">
                <a:solidFill>
                  <a:srgbClr val="FFFFFF"/>
                </a:solidFill>
              </a:rPr>
              <a:t>Eudra Vigilance 系统搭建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712" name="Google Shape;712;p17"/>
          <p:cNvSpPr/>
          <p:nvPr/>
        </p:nvSpPr>
        <p:spPr>
          <a:xfrm>
            <a:off x="858981" y="1694631"/>
            <a:ext cx="13376400" cy="902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219075" tIns="180975" rIns="95250" bIns="1809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上市许可申请（MAA） 提交前与审评期间的相关工作</a:t>
            </a:r>
            <a:endParaRPr sz="3330" b="1">
              <a:solidFill>
                <a:srgbClr val="20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8"/>
          <p:cNvSpPr txBox="1"/>
          <p:nvPr/>
        </p:nvSpPr>
        <p:spPr>
          <a:xfrm>
            <a:off x="684166" y="356737"/>
            <a:ext cx="236250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182875" tIns="91400" rIns="182875" bIns="914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药物警戒（PV）：全球扩张的瓶颈，以及可跨治疗领域复用的基础设施</a:t>
            </a:r>
            <a:endParaRPr sz="44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8" name="Google Shape;718;p18"/>
          <p:cNvGrpSpPr/>
          <p:nvPr/>
        </p:nvGrpSpPr>
        <p:grpSpPr>
          <a:xfrm>
            <a:off x="859028" y="3409970"/>
            <a:ext cx="20789404" cy="8305942"/>
            <a:chOff x="1559879" y="3354339"/>
            <a:chExt cx="21883583" cy="8056200"/>
          </a:xfrm>
        </p:grpSpPr>
        <p:sp>
          <p:nvSpPr>
            <p:cNvPr id="719" name="Google Shape;719;p18"/>
            <p:cNvSpPr/>
            <p:nvPr/>
          </p:nvSpPr>
          <p:spPr>
            <a:xfrm>
              <a:off x="1689262" y="6896824"/>
              <a:ext cx="21754200" cy="20673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58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8"/>
            <p:cNvSpPr/>
            <p:nvPr/>
          </p:nvSpPr>
          <p:spPr>
            <a:xfrm>
              <a:off x="1689262" y="9267308"/>
              <a:ext cx="21754200" cy="20673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58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8"/>
            <p:cNvSpPr txBox="1"/>
            <p:nvPr/>
          </p:nvSpPr>
          <p:spPr>
            <a:xfrm>
              <a:off x="2719092" y="8611733"/>
              <a:ext cx="2103300" cy="447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欧盟</a:t>
              </a:r>
              <a:endParaRPr sz="2400" b="1" i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8"/>
            <p:cNvSpPr txBox="1"/>
            <p:nvPr/>
          </p:nvSpPr>
          <p:spPr>
            <a:xfrm>
              <a:off x="2691613" y="6278870"/>
              <a:ext cx="3212400" cy="447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美国</a:t>
              </a:r>
              <a:endParaRPr sz="2400" b="1" i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8"/>
            <p:cNvSpPr txBox="1"/>
            <p:nvPr/>
          </p:nvSpPr>
          <p:spPr>
            <a:xfrm>
              <a:off x="1643024" y="10832973"/>
              <a:ext cx="3314700" cy="447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日本</a:t>
              </a:r>
              <a:endParaRPr sz="24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24" name="Google Shape;724;p18"/>
            <p:cNvCxnSpPr/>
            <p:nvPr/>
          </p:nvCxnSpPr>
          <p:spPr>
            <a:xfrm>
              <a:off x="2599275" y="9176276"/>
              <a:ext cx="6565500" cy="174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cxnSp>
          <p:nvCxnSpPr>
            <p:cNvPr id="725" name="Google Shape;725;p18"/>
            <p:cNvCxnSpPr/>
            <p:nvPr/>
          </p:nvCxnSpPr>
          <p:spPr>
            <a:xfrm>
              <a:off x="2668392" y="6783522"/>
              <a:ext cx="5914500" cy="102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sp>
          <p:nvSpPr>
            <p:cNvPr id="726" name="Google Shape;726;p18"/>
            <p:cNvSpPr/>
            <p:nvPr/>
          </p:nvSpPr>
          <p:spPr>
            <a:xfrm>
              <a:off x="1689262" y="4198516"/>
              <a:ext cx="21754200" cy="20673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58333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200"/>
                <a:buFont typeface="Arial"/>
                <a:buNone/>
              </a:pPr>
              <a:endParaRPr sz="7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27" name="Google Shape;727;p18"/>
            <p:cNvCxnSpPr/>
            <p:nvPr/>
          </p:nvCxnSpPr>
          <p:spPr>
            <a:xfrm>
              <a:off x="1559879" y="3354339"/>
              <a:ext cx="13200" cy="8056200"/>
            </a:xfrm>
            <a:prstGeom prst="straightConnector1">
              <a:avLst/>
            </a:prstGeom>
            <a:noFill/>
            <a:ln w="12700" cap="flat" cmpd="sng">
              <a:solidFill>
                <a:schemeClr val="accent1"/>
              </a:solidFill>
              <a:prstDash val="solid"/>
              <a:miter lim="80"/>
              <a:headEnd type="none" w="sm" len="sm"/>
              <a:tailEnd type="none" w="sm" len="sm"/>
            </a:ln>
          </p:spPr>
        </p:cxnSp>
        <p:sp>
          <p:nvSpPr>
            <p:cNvPr id="728" name="Google Shape;728;p18"/>
            <p:cNvSpPr/>
            <p:nvPr/>
          </p:nvSpPr>
          <p:spPr>
            <a:xfrm>
              <a:off x="2624585" y="7281882"/>
              <a:ext cx="14601300" cy="1051200"/>
            </a:xfrm>
            <a:prstGeom prst="roundRect">
              <a:avLst>
                <a:gd name="adj" fmla="val 17184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52000" tIns="45700" rIns="91400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产品上市、REMS实施、PSP、</a:t>
              </a:r>
              <a:r>
                <a:rPr lang="en-US" sz="2400">
                  <a:solidFill>
                    <a:srgbClr val="FFFFFF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3"/>
                    </a:ext>
                  </a:extLst>
                </a:rPr>
                <a:t>医学信息（MI）呼叫中心</a:t>
              </a:r>
              <a:endParaRPr sz="2400">
                <a:solidFill>
                  <a:srgbClr val="FFFFFF"/>
                </a:solidFill>
              </a:endParaRPr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2513133" y="9508141"/>
              <a:ext cx="14841900" cy="1365900"/>
            </a:xfrm>
            <a:prstGeom prst="roundRect">
              <a:avLst>
                <a:gd name="adj" fmla="val 17184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52000" tIns="45700" rIns="91400" bIns="45700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FFFFFF"/>
                  </a:solidFill>
                  <a:extLst>
                    <a:ext uri="http://customooxmlschemas.google.com/">
  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4"/>
                    </a:ext>
                  </a:extLst>
                </a:rPr>
                <a:t>额外风险最小化措施（aRMM）的落地实施</a:t>
              </a:r>
              <a:endParaRPr sz="2400">
                <a:solidFill>
                  <a:srgbClr val="FFFFFF"/>
                </a:solidFill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、产品上市、MI呼叫中心、本地文献</a:t>
              </a:r>
              <a:r>
                <a:rPr lang="en-US" sz="2400">
                  <a:solidFill>
                    <a:srgbClr val="FFFFFF"/>
                  </a:solidFill>
                </a:rPr>
                <a:t>检索</a:t>
              </a:r>
              <a:r>
                <a:rPr lang="en-US" sz="2400" b="0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、本地网络、PASS、PSUR数据库访问、安全变更流程建立</a:t>
              </a:r>
              <a:endParaRPr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8"/>
            <p:cNvSpPr txBox="1"/>
            <p:nvPr/>
          </p:nvSpPr>
          <p:spPr>
            <a:xfrm>
              <a:off x="3872008" y="3613233"/>
              <a:ext cx="6255900" cy="447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>
                  <a:solidFill>
                    <a:srgbClr val="4B4B4B"/>
                  </a:solidFill>
                  <a:latin typeface="Arial"/>
                  <a:ea typeface="Arial"/>
                  <a:cs typeface="Arial"/>
                  <a:sym typeface="Arial"/>
                </a:rPr>
                <a:t>全球活动</a:t>
              </a:r>
              <a:endParaRPr sz="2400" b="1" i="0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31" name="Google Shape;731;p18"/>
            <p:cNvCxnSpPr/>
            <p:nvPr/>
          </p:nvCxnSpPr>
          <p:spPr>
            <a:xfrm rot="10800000" flipH="1">
              <a:off x="2711249" y="4104245"/>
              <a:ext cx="6191700" cy="17400"/>
            </a:xfrm>
            <a:prstGeom prst="straightConnector1">
              <a:avLst/>
            </a:prstGeom>
            <a:noFill/>
            <a:ln w="76200" cap="flat" cmpd="sng">
              <a:solidFill>
                <a:schemeClr val="accent2"/>
              </a:solidFill>
              <a:prstDash val="solid"/>
              <a:miter lim="80"/>
              <a:headEnd type="none" w="sm" len="sm"/>
              <a:tailEnd type="triangle" w="med" len="med"/>
            </a:ln>
          </p:spPr>
        </p:cxnSp>
        <p:sp>
          <p:nvSpPr>
            <p:cNvPr id="732" name="Google Shape;732;p18"/>
            <p:cNvSpPr/>
            <p:nvPr/>
          </p:nvSpPr>
          <p:spPr>
            <a:xfrm>
              <a:off x="2702528" y="4836900"/>
              <a:ext cx="14522700" cy="859800"/>
            </a:xfrm>
            <a:prstGeom prst="roundRect">
              <a:avLst>
                <a:gd name="adj" fmla="val 17184"/>
              </a:avLst>
            </a:prstGeom>
            <a:solidFill>
              <a:srgbClr val="002060"/>
            </a:solidFill>
            <a:ln w="19050" cap="flat" cmpd="sng">
              <a:solidFill>
                <a:srgbClr val="002449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252000" tIns="45700" rIns="91400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PBRER/PSUR、PADER、SDEA、</a:t>
              </a:r>
              <a:r>
                <a:rPr lang="en-US" sz="2400">
                  <a:solidFill>
                    <a:srgbClr val="FFFFFF"/>
                  </a:solidFill>
                </a:rPr>
                <a:t>迎</a:t>
              </a:r>
              <a:r>
                <a:rPr lang="en-US" sz="2400" b="0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检</a:t>
              </a:r>
              <a:r>
                <a:rPr lang="en-US" sz="2400">
                  <a:solidFill>
                    <a:srgbClr val="FFFFFF"/>
                  </a:solidFill>
                </a:rPr>
                <a:t>准备</a:t>
              </a:r>
              <a:endParaRPr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18"/>
          <p:cNvSpPr txBox="1"/>
          <p:nvPr/>
        </p:nvSpPr>
        <p:spPr>
          <a:xfrm rot="-5400000" flipH="1">
            <a:off x="-1532850" y="5810899"/>
            <a:ext cx="5388600" cy="585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上市许可（MA）批准</a:t>
            </a:r>
            <a:endParaRPr sz="3200" b="0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8"/>
          <p:cNvSpPr/>
          <p:nvPr/>
        </p:nvSpPr>
        <p:spPr>
          <a:xfrm>
            <a:off x="858981" y="1694631"/>
            <a:ext cx="8595300" cy="902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216000" tIns="179975" rIns="91400" bIns="1799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30" b="1" i="0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上市后相关</a:t>
            </a:r>
            <a:r>
              <a:rPr lang="en-US" sz="3330" b="1">
                <a:solidFill>
                  <a:srgbClr val="203864"/>
                </a:solidFill>
                <a:latin typeface="Arial"/>
                <a:ea typeface="Arial"/>
                <a:cs typeface="Arial"/>
                <a:sym typeface="Arial"/>
              </a:rPr>
              <a:t>工作</a:t>
            </a:r>
            <a:endParaRPr sz="3330" b="1" i="0">
              <a:solidFill>
                <a:srgbClr val="20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9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可复</a:t>
            </a: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用</a:t>
            </a:r>
            <a:r>
              <a:rPr lang="en-US" sz="2400" b="1" i="0" u="none" strike="noStrike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的评估</a:t>
            </a:r>
            <a:r>
              <a:rPr lang="en-US" sz="2400" b="1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框架</a:t>
            </a:r>
            <a:endParaRPr sz="2400" b="1" i="0" u="none" strike="noStrike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19"/>
          <p:cNvSpPr/>
          <p:nvPr/>
        </p:nvSpPr>
        <p:spPr>
          <a:xfrm>
            <a:off x="1060704" y="1037949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全球化就绪评估框架</a:t>
            </a:r>
            <a:endParaRPr sz="60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9"/>
          <p:cNvSpPr/>
          <p:nvPr/>
        </p:nvSpPr>
        <p:spPr>
          <a:xfrm>
            <a:off x="1060704" y="3073146"/>
            <a:ext cx="6492300" cy="27798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19"/>
          <p:cNvSpPr/>
          <p:nvPr/>
        </p:nvSpPr>
        <p:spPr>
          <a:xfrm>
            <a:off x="1060704" y="3073146"/>
            <a:ext cx="146400" cy="27798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1F6FE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19"/>
          <p:cNvSpPr/>
          <p:nvPr/>
        </p:nvSpPr>
        <p:spPr>
          <a:xfrm>
            <a:off x="1517904" y="3440697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临床就绪度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19"/>
          <p:cNvSpPr/>
          <p:nvPr/>
        </p:nvSpPr>
        <p:spPr>
          <a:xfrm>
            <a:off x="1609344" y="4163071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19"/>
          <p:cNvSpPr/>
          <p:nvPr/>
        </p:nvSpPr>
        <p:spPr>
          <a:xfrm>
            <a:off x="2066544" y="4162054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终点是否可接受？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19"/>
          <p:cNvSpPr/>
          <p:nvPr/>
        </p:nvSpPr>
        <p:spPr>
          <a:xfrm>
            <a:off x="1609344" y="4693423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9"/>
          <p:cNvSpPr/>
          <p:nvPr/>
        </p:nvSpPr>
        <p:spPr>
          <a:xfrm>
            <a:off x="2066544" y="4747270"/>
            <a:ext cx="49743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对照药是否可接受？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19"/>
          <p:cNvSpPr/>
          <p:nvPr/>
        </p:nvSpPr>
        <p:spPr>
          <a:xfrm>
            <a:off x="8705088" y="3073146"/>
            <a:ext cx="6492300" cy="27798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19"/>
          <p:cNvSpPr/>
          <p:nvPr/>
        </p:nvSpPr>
        <p:spPr>
          <a:xfrm>
            <a:off x="8705088" y="3073146"/>
            <a:ext cx="146400" cy="2779800"/>
          </a:xfrm>
          <a:prstGeom prst="rect">
            <a:avLst/>
          </a:prstGeom>
          <a:solidFill>
            <a:schemeClr val="accent3"/>
          </a:solidFill>
          <a:ln w="12700" cap="flat" cmpd="sng">
            <a:solidFill>
              <a:srgbClr val="00A39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19"/>
          <p:cNvSpPr/>
          <p:nvPr/>
        </p:nvSpPr>
        <p:spPr>
          <a:xfrm>
            <a:off x="9162288" y="3440697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人群就绪度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19"/>
          <p:cNvSpPr/>
          <p:nvPr/>
        </p:nvSpPr>
        <p:spPr>
          <a:xfrm>
            <a:off x="9253728" y="4163071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9"/>
          <p:cNvSpPr/>
          <p:nvPr/>
        </p:nvSpPr>
        <p:spPr>
          <a:xfrm>
            <a:off x="9710928" y="4162054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种族敏感性是否已明确？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19"/>
          <p:cNvSpPr/>
          <p:nvPr/>
        </p:nvSpPr>
        <p:spPr>
          <a:xfrm>
            <a:off x="9253728" y="4693423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9"/>
          <p:cNvSpPr/>
          <p:nvPr/>
        </p:nvSpPr>
        <p:spPr>
          <a:xfrm>
            <a:off x="9710928" y="4692406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普适性是否已证实？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9"/>
          <p:cNvSpPr/>
          <p:nvPr/>
        </p:nvSpPr>
        <p:spPr>
          <a:xfrm>
            <a:off x="16349472" y="3073146"/>
            <a:ext cx="6492300" cy="27798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19"/>
          <p:cNvSpPr/>
          <p:nvPr/>
        </p:nvSpPr>
        <p:spPr>
          <a:xfrm>
            <a:off x="16349472" y="3073146"/>
            <a:ext cx="146400" cy="277980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D33F49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19"/>
          <p:cNvSpPr/>
          <p:nvPr/>
        </p:nvSpPr>
        <p:spPr>
          <a:xfrm>
            <a:off x="16806672" y="3440697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安全性就绪度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19"/>
          <p:cNvSpPr/>
          <p:nvPr/>
        </p:nvSpPr>
        <p:spPr>
          <a:xfrm>
            <a:off x="16898112" y="4163071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19"/>
          <p:cNvSpPr/>
          <p:nvPr/>
        </p:nvSpPr>
        <p:spPr>
          <a:xfrm>
            <a:off x="17355312" y="4162054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暴露量是否充分？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19"/>
          <p:cNvSpPr/>
          <p:nvPr/>
        </p:nvSpPr>
        <p:spPr>
          <a:xfrm>
            <a:off x="16898112" y="4693423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19"/>
          <p:cNvSpPr/>
          <p:nvPr/>
        </p:nvSpPr>
        <p:spPr>
          <a:xfrm>
            <a:off x="17355312" y="4692406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剂量是否已优化？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19"/>
          <p:cNvSpPr/>
          <p:nvPr/>
        </p:nvSpPr>
        <p:spPr>
          <a:xfrm>
            <a:off x="1060704" y="7059929"/>
            <a:ext cx="6492300" cy="35829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19"/>
          <p:cNvSpPr/>
          <p:nvPr/>
        </p:nvSpPr>
        <p:spPr>
          <a:xfrm>
            <a:off x="1060704" y="7059930"/>
            <a:ext cx="131700" cy="3582900"/>
          </a:xfrm>
          <a:prstGeom prst="rect">
            <a:avLst/>
          </a:prstGeom>
          <a:solidFill>
            <a:schemeClr val="accent3"/>
          </a:solidFill>
          <a:ln w="12700" cap="flat" cmpd="sng">
            <a:solidFill>
              <a:srgbClr val="EF7B45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19"/>
          <p:cNvSpPr/>
          <p:nvPr/>
        </p:nvSpPr>
        <p:spPr>
          <a:xfrm>
            <a:off x="1517904" y="7427481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运营就绪度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19"/>
          <p:cNvSpPr/>
          <p:nvPr/>
        </p:nvSpPr>
        <p:spPr>
          <a:xfrm>
            <a:off x="1609344" y="8149855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19"/>
          <p:cNvSpPr/>
          <p:nvPr/>
        </p:nvSpPr>
        <p:spPr>
          <a:xfrm>
            <a:off x="2066544" y="8148838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是否符合 GCP 规范？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19"/>
          <p:cNvSpPr/>
          <p:nvPr/>
        </p:nvSpPr>
        <p:spPr>
          <a:xfrm>
            <a:off x="1609344" y="8680207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19"/>
          <p:cNvSpPr/>
          <p:nvPr/>
        </p:nvSpPr>
        <p:spPr>
          <a:xfrm>
            <a:off x="2066544" y="8679190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</a:rPr>
              <a:t>是否已做好迎检准备</a:t>
            </a: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</p:txBody>
      </p:sp>
      <p:sp>
        <p:nvSpPr>
          <p:cNvPr id="770" name="Google Shape;770;p19"/>
          <p:cNvSpPr/>
          <p:nvPr/>
        </p:nvSpPr>
        <p:spPr>
          <a:xfrm>
            <a:off x="8705088" y="7059929"/>
            <a:ext cx="6492300" cy="35829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19"/>
          <p:cNvSpPr/>
          <p:nvPr/>
        </p:nvSpPr>
        <p:spPr>
          <a:xfrm>
            <a:off x="8705088" y="7059930"/>
            <a:ext cx="131700" cy="358290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6E56C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19"/>
          <p:cNvSpPr/>
          <p:nvPr/>
        </p:nvSpPr>
        <p:spPr>
          <a:xfrm>
            <a:off x="9162288" y="7427481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监管就绪度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19"/>
          <p:cNvSpPr/>
          <p:nvPr/>
        </p:nvSpPr>
        <p:spPr>
          <a:xfrm>
            <a:off x="9253728" y="8149855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19"/>
          <p:cNvSpPr/>
          <p:nvPr/>
        </p:nvSpPr>
        <p:spPr>
          <a:xfrm>
            <a:off x="9710928" y="8148838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</a:t>
            </a:r>
            <a:r>
              <a:rPr lang="en-US" sz="2800">
                <a:solidFill>
                  <a:srgbClr val="182433"/>
                </a:solidFill>
              </a:rPr>
              <a:t>已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与FDA</a:t>
            </a:r>
            <a:r>
              <a:rPr lang="en-US" sz="2800">
                <a:solidFill>
                  <a:srgbClr val="182433"/>
                </a:solidFill>
              </a:rPr>
              <a:t>开展监管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沟通？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19"/>
          <p:cNvSpPr/>
          <p:nvPr/>
        </p:nvSpPr>
        <p:spPr>
          <a:xfrm>
            <a:off x="9253728" y="8680207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19"/>
          <p:cNvSpPr/>
          <p:nvPr/>
        </p:nvSpPr>
        <p:spPr>
          <a:xfrm>
            <a:off x="9710928" y="8761486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</a:t>
            </a:r>
            <a:r>
              <a:rPr lang="en-US" sz="2800">
                <a:solidFill>
                  <a:srgbClr val="182433"/>
                </a:solidFill>
              </a:rPr>
              <a:t>已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与EMA</a:t>
            </a:r>
            <a:r>
              <a:rPr lang="en-US" sz="2800">
                <a:solidFill>
                  <a:srgbClr val="182433"/>
                </a:solidFill>
              </a:rPr>
              <a:t>开展监管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沟通？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19"/>
          <p:cNvSpPr/>
          <p:nvPr/>
        </p:nvSpPr>
        <p:spPr>
          <a:xfrm>
            <a:off x="16378500" y="7147014"/>
            <a:ext cx="6448800" cy="34935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0150" cap="flat" cmpd="sng">
            <a:solidFill>
              <a:srgbClr val="D8DE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19"/>
          <p:cNvSpPr/>
          <p:nvPr/>
        </p:nvSpPr>
        <p:spPr>
          <a:xfrm>
            <a:off x="16334959" y="7132500"/>
            <a:ext cx="146400" cy="35052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2EAD5B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19"/>
          <p:cNvSpPr/>
          <p:nvPr/>
        </p:nvSpPr>
        <p:spPr>
          <a:xfrm>
            <a:off x="16806672" y="7427481"/>
            <a:ext cx="5029200" cy="49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价值就绪度</a:t>
            </a:r>
            <a:endParaRPr sz="2400" b="1" i="0" u="none" strike="noStrike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19"/>
          <p:cNvSpPr/>
          <p:nvPr/>
        </p:nvSpPr>
        <p:spPr>
          <a:xfrm>
            <a:off x="16898112" y="8149855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19"/>
          <p:cNvSpPr/>
          <p:nvPr/>
        </p:nvSpPr>
        <p:spPr>
          <a:xfrm>
            <a:off x="17355312" y="8170174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是否制定HTA策略？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19"/>
          <p:cNvSpPr/>
          <p:nvPr/>
        </p:nvSpPr>
        <p:spPr>
          <a:xfrm>
            <a:off x="16898112" y="8680207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9"/>
          <p:cNvSpPr/>
          <p:nvPr/>
        </p:nvSpPr>
        <p:spPr>
          <a:xfrm>
            <a:off x="17355312" y="8646633"/>
            <a:ext cx="5340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是否有HRQoL证据？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19"/>
          <p:cNvSpPr/>
          <p:nvPr/>
        </p:nvSpPr>
        <p:spPr>
          <a:xfrm>
            <a:off x="16898112" y="9210559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19"/>
          <p:cNvSpPr/>
          <p:nvPr/>
        </p:nvSpPr>
        <p:spPr>
          <a:xfrm>
            <a:off x="17355312" y="9171727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</a:t>
            </a:r>
            <a:r>
              <a:rPr lang="en-US" sz="2800">
                <a:solidFill>
                  <a:srgbClr val="182433"/>
                </a:solidFill>
              </a:rPr>
              <a:t>具备医保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报销依据？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19"/>
          <p:cNvSpPr/>
          <p:nvPr/>
        </p:nvSpPr>
        <p:spPr>
          <a:xfrm>
            <a:off x="16898112" y="9740911"/>
            <a:ext cx="329100" cy="4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19"/>
          <p:cNvSpPr/>
          <p:nvPr/>
        </p:nvSpPr>
        <p:spPr>
          <a:xfrm>
            <a:off x="17355312" y="9715500"/>
            <a:ext cx="51207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475" tIns="475" rIns="475" bIns="47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是否考虑</a:t>
            </a:r>
            <a:r>
              <a:rPr lang="en-US" sz="2800">
                <a:solidFill>
                  <a:srgbClr val="182433"/>
                </a:solidFill>
              </a:rPr>
              <a:t>全球定价空间</a:t>
            </a:r>
            <a:r>
              <a:rPr lang="en-US" sz="2800" b="0" i="0" u="none" strike="noStrike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 sz="2800" b="0" i="0" u="none" strike="noStrike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0"/>
          <p:cNvSpPr/>
          <p:nvPr/>
        </p:nvSpPr>
        <p:spPr>
          <a:xfrm>
            <a:off x="1060704" y="694944"/>
            <a:ext cx="10607100" cy="310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决策逻辑</a:t>
            </a:r>
            <a:endParaRPr sz="1860" b="1" i="0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20"/>
          <p:cNvSpPr/>
          <p:nvPr/>
        </p:nvSpPr>
        <p:spPr>
          <a:xfrm>
            <a:off x="1060704" y="1037949"/>
            <a:ext cx="179223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Go </a:t>
            </a:r>
            <a:r>
              <a:rPr lang="en-US" sz="600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 Bridge </a:t>
            </a:r>
            <a:r>
              <a:rPr lang="en-US" sz="6000" b="1" i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6000" b="1" i="0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 Globalise</a:t>
            </a:r>
            <a:endParaRPr sz="6000" b="1" i="0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20"/>
          <p:cNvSpPr/>
          <p:nvPr/>
        </p:nvSpPr>
        <p:spPr>
          <a:xfrm>
            <a:off x="1426464" y="2525920"/>
            <a:ext cx="6638400" cy="7059300"/>
          </a:xfrm>
          <a:prstGeom prst="roundRect">
            <a:avLst>
              <a:gd name="adj" fmla="val 2204"/>
            </a:avLst>
          </a:prstGeom>
          <a:solidFill>
            <a:schemeClr val="lt1"/>
          </a:solidFill>
          <a:ln w="165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20"/>
          <p:cNvSpPr/>
          <p:nvPr/>
        </p:nvSpPr>
        <p:spPr>
          <a:xfrm>
            <a:off x="1865376" y="3220864"/>
            <a:ext cx="5724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rmAutofit lnSpcReduction="10000"/>
          </a:bodyPr>
          <a:lstStyle/>
          <a:p>
            <a:pPr marL="0" marR="0" lvl="0" indent="0" algn="ctr" rtl="0">
              <a:lnSpc>
                <a:spcPct val="95454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GO</a:t>
            </a:r>
            <a:endParaRPr sz="4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20"/>
          <p:cNvSpPr/>
          <p:nvPr/>
        </p:nvSpPr>
        <p:spPr>
          <a:xfrm>
            <a:off x="2048256" y="4027246"/>
            <a:ext cx="53949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以中国为主的数据可能已足够</a:t>
            </a:r>
            <a:endParaRPr sz="3200" b="1" i="0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20"/>
          <p:cNvSpPr/>
          <p:nvPr/>
        </p:nvSpPr>
        <p:spPr>
          <a:xfrm>
            <a:off x="2408769" y="5782832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2EAD5B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2EAD5B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20"/>
          <p:cNvSpPr/>
          <p:nvPr/>
        </p:nvSpPr>
        <p:spPr>
          <a:xfrm>
            <a:off x="2865968" y="5801116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生物学</a:t>
            </a:r>
            <a:r>
              <a:rPr lang="en-US" sz="3200">
                <a:solidFill>
                  <a:srgbClr val="182433"/>
                </a:solidFill>
              </a:rPr>
              <a:t>依据充分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20"/>
          <p:cNvSpPr/>
          <p:nvPr/>
        </p:nvSpPr>
        <p:spPr>
          <a:xfrm>
            <a:off x="2408769" y="6404624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2EAD5B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2EAD5B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20"/>
          <p:cNvSpPr/>
          <p:nvPr/>
        </p:nvSpPr>
        <p:spPr>
          <a:xfrm>
            <a:off x="2865968" y="6422908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客观临床终点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20"/>
          <p:cNvSpPr/>
          <p:nvPr/>
        </p:nvSpPr>
        <p:spPr>
          <a:xfrm>
            <a:off x="2408769" y="7026416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2EAD5B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2EAD5B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20"/>
          <p:cNvSpPr/>
          <p:nvPr/>
        </p:nvSpPr>
        <p:spPr>
          <a:xfrm>
            <a:off x="2879922" y="7053091"/>
            <a:ext cx="3927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全球</a:t>
            </a:r>
            <a:r>
              <a:rPr lang="en-US" sz="3200">
                <a:solidFill>
                  <a:srgbClr val="182433"/>
                </a:solidFill>
              </a:rPr>
              <a:t>认可的</a:t>
            </a: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对照药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20"/>
          <p:cNvSpPr/>
          <p:nvPr/>
        </p:nvSpPr>
        <p:spPr>
          <a:xfrm>
            <a:off x="9070848" y="2525920"/>
            <a:ext cx="6638400" cy="7059300"/>
          </a:xfrm>
          <a:prstGeom prst="roundRect">
            <a:avLst>
              <a:gd name="adj" fmla="val 2204"/>
            </a:avLst>
          </a:prstGeom>
          <a:solidFill>
            <a:schemeClr val="lt1"/>
          </a:solidFill>
          <a:ln w="165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20"/>
          <p:cNvSpPr/>
          <p:nvPr/>
        </p:nvSpPr>
        <p:spPr>
          <a:xfrm>
            <a:off x="9509760" y="3220864"/>
            <a:ext cx="5724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rmAutofit lnSpcReduction="10000"/>
          </a:bodyPr>
          <a:lstStyle/>
          <a:p>
            <a:pPr marL="0" marR="0" lvl="0" indent="0" algn="ctr" rtl="0">
              <a:lnSpc>
                <a:spcPct val="95454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BRIDGE</a:t>
            </a:r>
            <a:endParaRPr sz="4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20"/>
          <p:cNvSpPr/>
          <p:nvPr/>
        </p:nvSpPr>
        <p:spPr>
          <a:xfrm>
            <a:off x="9692640" y="4027246"/>
            <a:ext cx="53949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5"/>
                  </a:ext>
                </a:extLst>
              </a:rPr>
              <a:t>核心资料包基础扎实，但仍需定点补强</a:t>
            </a:r>
            <a:r>
              <a:rPr lang="en-US" sz="3200" b="1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sz="32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20"/>
          <p:cNvSpPr/>
          <p:nvPr/>
        </p:nvSpPr>
        <p:spPr>
          <a:xfrm>
            <a:off x="10268289" y="5622421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2B44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2B44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20"/>
          <p:cNvSpPr/>
          <p:nvPr/>
        </p:nvSpPr>
        <p:spPr>
          <a:xfrm>
            <a:off x="10725524" y="5640700"/>
            <a:ext cx="43620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PK（药代动力学）支持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20"/>
          <p:cNvSpPr/>
          <p:nvPr/>
        </p:nvSpPr>
        <p:spPr>
          <a:xfrm>
            <a:off x="10268289" y="6244213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2B44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2B44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20"/>
          <p:cNvSpPr/>
          <p:nvPr/>
        </p:nvSpPr>
        <p:spPr>
          <a:xfrm>
            <a:off x="10725531" y="6262497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西方人群亚组数据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20"/>
          <p:cNvSpPr/>
          <p:nvPr/>
        </p:nvSpPr>
        <p:spPr>
          <a:xfrm>
            <a:off x="10268289" y="6866005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2B44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2B44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20"/>
          <p:cNvSpPr/>
          <p:nvPr/>
        </p:nvSpPr>
        <p:spPr>
          <a:xfrm>
            <a:off x="10725531" y="6884289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额外的安全性数据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20"/>
          <p:cNvSpPr/>
          <p:nvPr/>
        </p:nvSpPr>
        <p:spPr>
          <a:xfrm>
            <a:off x="10268289" y="7487797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F2B441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2B44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20"/>
          <p:cNvSpPr/>
          <p:nvPr/>
        </p:nvSpPr>
        <p:spPr>
          <a:xfrm>
            <a:off x="10725531" y="7506081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真实世界证据 (RWE)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20"/>
          <p:cNvSpPr/>
          <p:nvPr/>
        </p:nvSpPr>
        <p:spPr>
          <a:xfrm>
            <a:off x="16715232" y="2525920"/>
            <a:ext cx="6638400" cy="7059300"/>
          </a:xfrm>
          <a:prstGeom prst="roundRect">
            <a:avLst>
              <a:gd name="adj" fmla="val 2204"/>
            </a:avLst>
          </a:prstGeom>
          <a:solidFill>
            <a:schemeClr val="lt1"/>
          </a:solidFill>
          <a:ln w="165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20"/>
          <p:cNvSpPr/>
          <p:nvPr/>
        </p:nvSpPr>
        <p:spPr>
          <a:xfrm>
            <a:off x="17154144" y="3220864"/>
            <a:ext cx="57240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normAutofit lnSpcReduction="10000"/>
          </a:bodyPr>
          <a:lstStyle/>
          <a:p>
            <a:pPr marL="0" marR="0" lvl="0" indent="0" algn="ctr" rtl="0">
              <a:lnSpc>
                <a:spcPct val="95454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GLOBALIZE</a:t>
            </a:r>
            <a:endParaRPr sz="4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20"/>
          <p:cNvSpPr/>
          <p:nvPr/>
        </p:nvSpPr>
        <p:spPr>
          <a:xfrm>
            <a:off x="17337024" y="4027246"/>
            <a:ext cx="53949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>
                <a:solidFill>
                  <a:srgbClr val="071A2F"/>
                </a:solidFill>
                <a:latin typeface="Arial"/>
                <a:ea typeface="Arial"/>
                <a:cs typeface="Arial"/>
                <a:sym typeface="Arial"/>
              </a:rPr>
              <a:t>需要进行根本性重新设计</a:t>
            </a:r>
            <a:endParaRPr sz="3200" b="1" i="0">
              <a:solidFill>
                <a:srgbClr val="071A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20"/>
          <p:cNvSpPr/>
          <p:nvPr/>
        </p:nvSpPr>
        <p:spPr>
          <a:xfrm>
            <a:off x="17333169" y="5774858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D33F49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D33F49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20"/>
          <p:cNvSpPr/>
          <p:nvPr/>
        </p:nvSpPr>
        <p:spPr>
          <a:xfrm>
            <a:off x="17789557" y="5640705"/>
            <a:ext cx="6029100" cy="105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对照药不匹配、</a:t>
            </a:r>
            <a:r>
              <a:rPr lang="en-US" sz="3200">
                <a:solidFill>
                  <a:srgbClr val="182433"/>
                </a:solidFill>
              </a:rPr>
              <a:t>种族</a:t>
            </a: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差异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20"/>
          <p:cNvSpPr/>
          <p:nvPr/>
        </p:nvSpPr>
        <p:spPr>
          <a:xfrm>
            <a:off x="17333169" y="6866005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D33F49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D33F49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20"/>
          <p:cNvSpPr/>
          <p:nvPr/>
        </p:nvSpPr>
        <p:spPr>
          <a:xfrm>
            <a:off x="17790414" y="6884289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终点</a:t>
            </a:r>
            <a:r>
              <a:rPr lang="en-US" sz="3200">
                <a:solidFill>
                  <a:srgbClr val="182433"/>
                </a:solidFill>
              </a:rPr>
              <a:t>存在</a:t>
            </a: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问题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20"/>
          <p:cNvSpPr/>
          <p:nvPr/>
        </p:nvSpPr>
        <p:spPr>
          <a:xfrm>
            <a:off x="17333169" y="7487797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D33F49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D33F49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20"/>
          <p:cNvSpPr/>
          <p:nvPr/>
        </p:nvSpPr>
        <p:spPr>
          <a:xfrm>
            <a:off x="17790414" y="7506081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安全性</a:t>
            </a:r>
            <a:r>
              <a:rPr lang="en-US" sz="3200">
                <a:solidFill>
                  <a:srgbClr val="182433"/>
                </a:solidFill>
              </a:rPr>
              <a:t>存在问题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20"/>
          <p:cNvSpPr/>
          <p:nvPr/>
        </p:nvSpPr>
        <p:spPr>
          <a:xfrm>
            <a:off x="17333169" y="8109589"/>
            <a:ext cx="329100" cy="5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D33F49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D33F49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20"/>
          <p:cNvSpPr/>
          <p:nvPr/>
        </p:nvSpPr>
        <p:spPr>
          <a:xfrm>
            <a:off x="17790414" y="8127873"/>
            <a:ext cx="3840600" cy="518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受试人群</a:t>
            </a:r>
            <a:r>
              <a:rPr lang="en-US" sz="3200">
                <a:solidFill>
                  <a:srgbClr val="182433"/>
                </a:solidFill>
              </a:rPr>
              <a:t>存在问题</a:t>
            </a:r>
            <a:endParaRPr sz="3200" b="0" i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20"/>
          <p:cNvSpPr/>
          <p:nvPr/>
        </p:nvSpPr>
        <p:spPr>
          <a:xfrm>
            <a:off x="1426464" y="10483596"/>
            <a:ext cx="21927300" cy="1410000"/>
          </a:xfrm>
          <a:prstGeom prst="roundRect">
            <a:avLst>
              <a:gd name="adj" fmla="val 16667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问题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并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不在于：中国数据能否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用于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全球？</a:t>
            </a:r>
            <a:b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真正的问题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在于：需要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哪些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证据，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才能使其在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全球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范围内获得</a:t>
            </a:r>
            <a:r>
              <a:rPr lang="en-US" sz="32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监管</a:t>
            </a:r>
            <a:r>
              <a:rPr lang="en-US" sz="3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认可？</a:t>
            </a:r>
            <a:endParaRPr sz="3200" b="1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20"/>
          <p:cNvSpPr/>
          <p:nvPr/>
        </p:nvSpPr>
        <p:spPr>
          <a:xfrm>
            <a:off x="17252347" y="9133122"/>
            <a:ext cx="5564400" cy="810900"/>
          </a:xfrm>
          <a:prstGeom prst="roundRect">
            <a:avLst>
              <a:gd name="adj" fmla="val 16667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216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非肿瘤资产（</a:t>
            </a:r>
            <a:r>
              <a:rPr lang="en-US" sz="2400">
                <a:solidFill>
                  <a:srgbClr val="FFFFFF"/>
                </a:solidFill>
              </a:rPr>
              <a:t>逐案评估</a:t>
            </a:r>
            <a:r>
              <a:rPr lang="en-US"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 sz="24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20"/>
          <p:cNvSpPr/>
          <p:nvPr/>
        </p:nvSpPr>
        <p:spPr>
          <a:xfrm>
            <a:off x="9202760" y="8854173"/>
            <a:ext cx="6374700" cy="1370700"/>
          </a:xfrm>
          <a:prstGeom prst="roundRect">
            <a:avLst>
              <a:gd name="adj" fmla="val 16666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216000" tIns="0" rIns="0" bIns="0" anchor="ctr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AutoNum type="arabicPeriod"/>
            </a:pPr>
            <a:r>
              <a:rPr lang="en-US"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标准治疗（SoC）不匹配的肿瘤资产</a:t>
            </a:r>
            <a:endParaRPr sz="24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AutoNum type="arabicPeriod"/>
            </a:pPr>
            <a:r>
              <a:rPr lang="en-US"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罕见病（欧/美极罕见）及生物标志物驱动的资产</a:t>
            </a:r>
            <a:endParaRPr sz="24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20"/>
          <p:cNvSpPr/>
          <p:nvPr/>
        </p:nvSpPr>
        <p:spPr>
          <a:xfrm>
            <a:off x="1610916" y="8970912"/>
            <a:ext cx="6180600" cy="1139100"/>
          </a:xfrm>
          <a:prstGeom prst="roundRect">
            <a:avLst>
              <a:gd name="adj" fmla="val 16666"/>
            </a:avLst>
          </a:prstGeom>
          <a:solidFill>
            <a:srgbClr val="CA1D20"/>
          </a:solidFill>
          <a:ln>
            <a:noFill/>
          </a:ln>
        </p:spPr>
        <p:txBody>
          <a:bodyPr spcFirstLastPara="1" wrap="square" lIns="21600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疗效信号明确的肿瘤资产</a:t>
            </a:r>
            <a:endParaRPr sz="2400" b="0" i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21"/>
          <p:cNvSpPr/>
          <p:nvPr/>
        </p:nvSpPr>
        <p:spPr>
          <a:xfrm>
            <a:off x="1060704" y="665726"/>
            <a:ext cx="106071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>
                <a:solidFill>
                  <a:srgbClr val="009EE0"/>
                </a:solidFill>
                <a:latin typeface="Arial"/>
                <a:ea typeface="Arial"/>
                <a:cs typeface="Arial"/>
                <a:sym typeface="Arial"/>
              </a:rPr>
              <a:t>最终审查清单</a:t>
            </a:r>
            <a:endParaRPr sz="2400" b="0">
              <a:solidFill>
                <a:srgbClr val="009EE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1"/>
          <p:cNvSpPr/>
          <p:nvPr/>
        </p:nvSpPr>
        <p:spPr>
          <a:xfrm>
            <a:off x="1060704" y="1184383"/>
            <a:ext cx="22219800" cy="9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003265"/>
                </a:solidFill>
                <a:latin typeface="Arial"/>
                <a:ea typeface="Arial"/>
                <a:cs typeface="Arial"/>
                <a:sym typeface="Arial"/>
              </a:rPr>
              <a:t>您的资产、安全体系和价值策略是否已做好全球化准备？</a:t>
            </a:r>
            <a:endParaRPr sz="5200" b="1">
              <a:solidFill>
                <a:srgbClr val="0032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21"/>
          <p:cNvSpPr/>
          <p:nvPr/>
        </p:nvSpPr>
        <p:spPr>
          <a:xfrm>
            <a:off x="1389888" y="2651760"/>
            <a:ext cx="6638400" cy="6583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2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21"/>
          <p:cNvSpPr/>
          <p:nvPr/>
        </p:nvSpPr>
        <p:spPr>
          <a:xfrm>
            <a:off x="1847088" y="3218688"/>
            <a:ext cx="5669400" cy="43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资产就绪？</a:t>
            </a:r>
            <a:endParaRPr sz="279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21"/>
          <p:cNvSpPr/>
          <p:nvPr/>
        </p:nvSpPr>
        <p:spPr>
          <a:xfrm>
            <a:off x="2212848" y="4100328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21"/>
          <p:cNvSpPr/>
          <p:nvPr/>
        </p:nvSpPr>
        <p:spPr>
          <a:xfrm>
            <a:off x="2670048" y="4118620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对照药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21"/>
          <p:cNvSpPr/>
          <p:nvPr/>
        </p:nvSpPr>
        <p:spPr>
          <a:xfrm>
            <a:off x="2212848" y="4758696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21"/>
          <p:cNvSpPr/>
          <p:nvPr/>
        </p:nvSpPr>
        <p:spPr>
          <a:xfrm>
            <a:off x="2670048" y="4776988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终点策略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21"/>
          <p:cNvSpPr/>
          <p:nvPr/>
        </p:nvSpPr>
        <p:spPr>
          <a:xfrm>
            <a:off x="2212848" y="5417064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21"/>
          <p:cNvSpPr/>
          <p:nvPr/>
        </p:nvSpPr>
        <p:spPr>
          <a:xfrm>
            <a:off x="2670048" y="5435356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剂量依据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21"/>
          <p:cNvSpPr/>
          <p:nvPr/>
        </p:nvSpPr>
        <p:spPr>
          <a:xfrm>
            <a:off x="2212848" y="6075432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21"/>
          <p:cNvSpPr/>
          <p:nvPr/>
        </p:nvSpPr>
        <p:spPr>
          <a:xfrm>
            <a:off x="2670048" y="6093724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人群适用性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21"/>
          <p:cNvSpPr/>
          <p:nvPr/>
        </p:nvSpPr>
        <p:spPr>
          <a:xfrm>
            <a:off x="2212848" y="6733800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21"/>
          <p:cNvSpPr/>
          <p:nvPr/>
        </p:nvSpPr>
        <p:spPr>
          <a:xfrm>
            <a:off x="2670048" y="6752092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</a:rPr>
              <a:t>与监管的共识达成情况</a:t>
            </a:r>
            <a:endParaRPr sz="2800">
              <a:solidFill>
                <a:srgbClr val="182433"/>
              </a:solidFill>
            </a:endParaRPr>
          </a:p>
        </p:txBody>
      </p:sp>
      <p:sp>
        <p:nvSpPr>
          <p:cNvPr id="849" name="Google Shape;849;p21"/>
          <p:cNvSpPr/>
          <p:nvPr/>
        </p:nvSpPr>
        <p:spPr>
          <a:xfrm>
            <a:off x="9015984" y="2651760"/>
            <a:ext cx="6638400" cy="6583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2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21"/>
          <p:cNvSpPr/>
          <p:nvPr/>
        </p:nvSpPr>
        <p:spPr>
          <a:xfrm>
            <a:off x="9473184" y="3218688"/>
            <a:ext cx="5669400" cy="43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安全就绪？</a:t>
            </a:r>
            <a:endParaRPr sz="279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21"/>
          <p:cNvSpPr/>
          <p:nvPr/>
        </p:nvSpPr>
        <p:spPr>
          <a:xfrm>
            <a:off x="9838944" y="4100328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21"/>
          <p:cNvSpPr/>
          <p:nvPr/>
        </p:nvSpPr>
        <p:spPr>
          <a:xfrm>
            <a:off x="10296144" y="4118620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SAE/SUSAR流程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21"/>
          <p:cNvSpPr/>
          <p:nvPr/>
        </p:nvSpPr>
        <p:spPr>
          <a:xfrm>
            <a:off x="9838944" y="4758696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21"/>
          <p:cNvSpPr/>
          <p:nvPr/>
        </p:nvSpPr>
        <p:spPr>
          <a:xfrm>
            <a:off x="10296144" y="4776988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6"/>
                  </a:ext>
                </a:extLst>
              </a:rPr>
              <a:t>定期安全性报告</a:t>
            </a:r>
            <a:endParaRPr sz="2800">
              <a:solidFill>
                <a:srgbClr val="182433"/>
              </a:solidFill>
            </a:endParaRPr>
          </a:p>
        </p:txBody>
      </p:sp>
      <p:sp>
        <p:nvSpPr>
          <p:cNvPr id="855" name="Google Shape;855;p21"/>
          <p:cNvSpPr/>
          <p:nvPr/>
        </p:nvSpPr>
        <p:spPr>
          <a:xfrm>
            <a:off x="9838944" y="5417064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21"/>
          <p:cNvSpPr/>
          <p:nvPr/>
        </p:nvSpPr>
        <p:spPr>
          <a:xfrm>
            <a:off x="10296144" y="5435356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信号检测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21"/>
          <p:cNvSpPr/>
          <p:nvPr/>
        </p:nvSpPr>
        <p:spPr>
          <a:xfrm>
            <a:off x="9838944" y="6075432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21"/>
          <p:cNvSpPr/>
          <p:nvPr/>
        </p:nvSpPr>
        <p:spPr>
          <a:xfrm>
            <a:off x="10296144" y="6093724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7"/>
                  </a:ext>
                </a:extLst>
              </a:rPr>
              <a:t>医学审核</a:t>
            </a: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</p:txBody>
      </p:sp>
      <p:sp>
        <p:nvSpPr>
          <p:cNvPr id="859" name="Google Shape;859;p21"/>
          <p:cNvSpPr/>
          <p:nvPr/>
        </p:nvSpPr>
        <p:spPr>
          <a:xfrm>
            <a:off x="9838944" y="6733800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21"/>
          <p:cNvSpPr/>
          <p:nvPr/>
        </p:nvSpPr>
        <p:spPr>
          <a:xfrm>
            <a:off x="10296144" y="6752092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迎检就绪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21"/>
          <p:cNvSpPr/>
          <p:nvPr/>
        </p:nvSpPr>
        <p:spPr>
          <a:xfrm>
            <a:off x="9838944" y="7392168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21"/>
          <p:cNvSpPr/>
          <p:nvPr/>
        </p:nvSpPr>
        <p:spPr>
          <a:xfrm>
            <a:off x="10296144" y="7410460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QPPV/PSMF规划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21"/>
          <p:cNvSpPr/>
          <p:nvPr/>
        </p:nvSpPr>
        <p:spPr>
          <a:xfrm>
            <a:off x="16642080" y="2651760"/>
            <a:ext cx="6638400" cy="6583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2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endParaRPr sz="7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21"/>
          <p:cNvSpPr/>
          <p:nvPr/>
        </p:nvSpPr>
        <p:spPr>
          <a:xfrm>
            <a:off x="17099280" y="3218688"/>
            <a:ext cx="5669400" cy="43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0" b="1">
                <a:solidFill>
                  <a:srgbClr val="CA1D20"/>
                </a:solidFill>
                <a:latin typeface="Arial"/>
                <a:ea typeface="Arial"/>
                <a:cs typeface="Arial"/>
                <a:sym typeface="Arial"/>
              </a:rPr>
              <a:t>价值就绪？</a:t>
            </a:r>
            <a:endParaRPr sz="2790" b="1">
              <a:solidFill>
                <a:srgbClr val="CA1D2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21"/>
          <p:cNvSpPr/>
          <p:nvPr/>
        </p:nvSpPr>
        <p:spPr>
          <a:xfrm>
            <a:off x="17465040" y="4100328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21"/>
          <p:cNvSpPr/>
          <p:nvPr/>
        </p:nvSpPr>
        <p:spPr>
          <a:xfrm>
            <a:off x="17922240" y="4118620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HTA策略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21"/>
          <p:cNvSpPr/>
          <p:nvPr/>
        </p:nvSpPr>
        <p:spPr>
          <a:xfrm>
            <a:off x="17465040" y="4758696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21"/>
          <p:cNvSpPr/>
          <p:nvPr/>
        </p:nvSpPr>
        <p:spPr>
          <a:xfrm>
            <a:off x="17922240" y="4776988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82433"/>
                </a:solidFill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8"/>
                  </a:ext>
                </a:extLst>
              </a:rPr>
              <a:t>欧盟联合临床评估（JCA）</a:t>
            </a:r>
            <a:endParaRPr sz="2800">
              <a:solidFill>
                <a:srgbClr val="1824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182433"/>
              </a:solidFill>
            </a:endParaRPr>
          </a:p>
        </p:txBody>
      </p:sp>
      <p:sp>
        <p:nvSpPr>
          <p:cNvPr id="869" name="Google Shape;869;p21"/>
          <p:cNvSpPr/>
          <p:nvPr/>
        </p:nvSpPr>
        <p:spPr>
          <a:xfrm>
            <a:off x="17465040" y="5417064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21"/>
          <p:cNvSpPr/>
          <p:nvPr/>
        </p:nvSpPr>
        <p:spPr>
          <a:xfrm>
            <a:off x="17922240" y="5435356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HRQoL证据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21"/>
          <p:cNvSpPr/>
          <p:nvPr/>
        </p:nvSpPr>
        <p:spPr>
          <a:xfrm>
            <a:off x="17465040" y="6075432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21"/>
          <p:cNvSpPr/>
          <p:nvPr/>
        </p:nvSpPr>
        <p:spPr>
          <a:xfrm>
            <a:off x="17922240" y="6093724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全球</a:t>
            </a:r>
            <a:r>
              <a:rPr lang="en-US" sz="2800">
                <a:solidFill>
                  <a:srgbClr val="182433"/>
                </a:solidFill>
              </a:rPr>
              <a:t>定价空间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21"/>
          <p:cNvSpPr/>
          <p:nvPr/>
        </p:nvSpPr>
        <p:spPr>
          <a:xfrm>
            <a:off x="17465040" y="6733800"/>
            <a:ext cx="329100" cy="5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0" tIns="500" rIns="500" bIns="50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sz="2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21"/>
          <p:cNvSpPr/>
          <p:nvPr/>
        </p:nvSpPr>
        <p:spPr>
          <a:xfrm>
            <a:off x="17922240" y="6752092"/>
            <a:ext cx="4755000" cy="50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rgbClr val="182433"/>
                </a:solidFill>
                <a:latin typeface="Arial"/>
                <a:ea typeface="Arial"/>
                <a:cs typeface="Arial"/>
                <a:sym typeface="Arial"/>
              </a:rPr>
              <a:t>上市顺序规划</a:t>
            </a:r>
            <a:endParaRPr sz="2800" b="0">
              <a:solidFill>
                <a:srgbClr val="1824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21"/>
          <p:cNvSpPr/>
          <p:nvPr/>
        </p:nvSpPr>
        <p:spPr>
          <a:xfrm>
            <a:off x="1389888" y="10005155"/>
            <a:ext cx="21890700" cy="1555200"/>
          </a:xfrm>
          <a:prstGeom prst="roundRect">
            <a:avLst>
              <a:gd name="adj" fmla="val 16666"/>
            </a:avLst>
          </a:prstGeom>
          <a:solidFill>
            <a:srgbClr val="003265"/>
          </a:solidFill>
          <a:ln>
            <a:noFill/>
          </a:ln>
        </p:spPr>
        <p:txBody>
          <a:bodyPr spcFirstLastPara="1" wrap="square" lIns="287975" tIns="179975" rIns="287975" bIns="17997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最成功的中国创新资产，会同步布局监管获批、医保准入、可规模化的安全运营以及可持续的全球价值创造。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0F050D-3B9B-86F2-7782-85E7B8264CB7}"/>
              </a:ext>
            </a:extLst>
          </p:cNvPr>
          <p:cNvSpPr/>
          <p:nvPr/>
        </p:nvSpPr>
        <p:spPr>
          <a:xfrm>
            <a:off x="19568160" y="0"/>
            <a:ext cx="4224528" cy="2840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80" name="Google Shape;880;p22"/>
          <p:cNvSpPr/>
          <p:nvPr/>
        </p:nvSpPr>
        <p:spPr>
          <a:xfrm>
            <a:off x="2686050" y="762000"/>
            <a:ext cx="19488300" cy="11087100"/>
          </a:xfrm>
          <a:prstGeom prst="roundRect">
            <a:avLst>
              <a:gd name="adj" fmla="val 1547"/>
            </a:avLst>
          </a:prstGeom>
          <a:solidFill>
            <a:schemeClr val="accent1"/>
          </a:solidFill>
          <a:ln w="19050" cap="flat" cmpd="sng">
            <a:solidFill>
              <a:srgbClr val="00152A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5"/>
              </a:buClr>
              <a:buSzPts val="4200"/>
              <a:buFont typeface="Arial"/>
              <a:buNone/>
            </a:pPr>
            <a:endParaRPr sz="4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1" name="Google Shape;881;p22"/>
          <p:cNvPicPr preferRelativeResize="0"/>
          <p:nvPr/>
        </p:nvPicPr>
        <p:blipFill rotWithShape="1">
          <a:blip r:embed="rId3">
            <a:alphaModFix/>
          </a:blip>
          <a:srcRect l="-710" r="710"/>
          <a:stretch/>
        </p:blipFill>
        <p:spPr>
          <a:xfrm>
            <a:off x="2837331" y="896903"/>
            <a:ext cx="19005871" cy="10684453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22"/>
          <p:cNvSpPr txBox="1"/>
          <p:nvPr/>
        </p:nvSpPr>
        <p:spPr>
          <a:xfrm>
            <a:off x="9255700" y="1180900"/>
            <a:ext cx="7181100" cy="692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为什么资产会停滞</a:t>
            </a:r>
            <a:endParaRPr sz="3300">
              <a:solidFill>
                <a:schemeClr val="lt1"/>
              </a:solidFill>
            </a:endParaRPr>
          </a:p>
        </p:txBody>
      </p:sp>
      <p:sp>
        <p:nvSpPr>
          <p:cNvPr id="883" name="Google Shape;883;p22"/>
          <p:cNvSpPr txBox="1"/>
          <p:nvPr/>
        </p:nvSpPr>
        <p:spPr>
          <a:xfrm>
            <a:off x="6479001" y="2840559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人群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22"/>
          <p:cNvSpPr txBox="1"/>
          <p:nvPr/>
        </p:nvSpPr>
        <p:spPr>
          <a:xfrm>
            <a:off x="9511051" y="2840550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对照药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22"/>
          <p:cNvSpPr txBox="1"/>
          <p:nvPr/>
        </p:nvSpPr>
        <p:spPr>
          <a:xfrm>
            <a:off x="12255832" y="2840550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安全性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22"/>
          <p:cNvSpPr txBox="1"/>
          <p:nvPr/>
        </p:nvSpPr>
        <p:spPr>
          <a:xfrm>
            <a:off x="15160076" y="2840550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监管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22"/>
          <p:cNvSpPr txBox="1"/>
          <p:nvPr/>
        </p:nvSpPr>
        <p:spPr>
          <a:xfrm>
            <a:off x="18160075" y="2840550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HTA/价值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2"/>
          <p:cNvSpPr txBox="1"/>
          <p:nvPr/>
        </p:nvSpPr>
        <p:spPr>
          <a:xfrm>
            <a:off x="8968450" y="3861875"/>
            <a:ext cx="8138700" cy="6927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textRoundtripDataId="59"/>
                  </a:ext>
                </a:extLst>
              </a:rPr>
              <a:t>建立全球监管可信度</a:t>
            </a:r>
            <a:endParaRPr sz="33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22"/>
          <p:cNvSpPr txBox="1"/>
          <p:nvPr/>
        </p:nvSpPr>
        <p:spPr>
          <a:xfrm>
            <a:off x="8565209" y="6274316"/>
            <a:ext cx="8138700" cy="497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全球化准备度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890" name="Google Shape;890;p22"/>
          <p:cNvSpPr txBox="1"/>
          <p:nvPr/>
        </p:nvSpPr>
        <p:spPr>
          <a:xfrm>
            <a:off x="6479000" y="7787550"/>
            <a:ext cx="2489400" cy="1563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18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 FDA准备？</a:t>
            </a:r>
            <a:endParaRPr sz="1800" b="1">
              <a:solidFill>
                <a:srgbClr val="00E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适应症对齐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研究设计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CMC就绪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标签策略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22"/>
          <p:cNvSpPr txBox="1"/>
          <p:nvPr/>
        </p:nvSpPr>
        <p:spPr>
          <a:xfrm>
            <a:off x="9511025" y="7644175"/>
            <a:ext cx="2266200" cy="203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1800" b="1" err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EMA准备</a:t>
            </a:r>
            <a:r>
              <a:rPr lang="en-US" sz="18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 sz="1800" b="1">
              <a:solidFill>
                <a:srgbClr val="00E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CHMP </a:t>
            </a:r>
            <a:r>
              <a:rPr lang="en-US" sz="1800" err="1">
                <a:solidFill>
                  <a:schemeClr val="lt1"/>
                </a:solidFill>
              </a:rPr>
              <a:t>对齐</a:t>
            </a:r>
            <a:endParaRPr sz="1800" err="1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申报资料包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产品特性概要（SmPC）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 err="1">
                <a:solidFill>
                  <a:schemeClr val="lt1"/>
                </a:solidFill>
              </a:rPr>
              <a:t>风险管理</a:t>
            </a:r>
            <a:endParaRPr sz="1800" err="1">
              <a:solidFill>
                <a:schemeClr val="lt1"/>
              </a:solidFill>
            </a:endParaRPr>
          </a:p>
        </p:txBody>
      </p:sp>
      <p:sp>
        <p:nvSpPr>
          <p:cNvPr id="892" name="Google Shape;892;p22"/>
          <p:cNvSpPr txBox="1"/>
          <p:nvPr/>
        </p:nvSpPr>
        <p:spPr>
          <a:xfrm>
            <a:off x="12543175" y="7763725"/>
            <a:ext cx="2489400" cy="156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     HTA准备？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价值卷宗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预算影响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支付方对齐</a:t>
            </a:r>
            <a:endParaRPr sz="1800">
              <a:solidFill>
                <a:schemeClr val="lt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-US" sz="1800">
                <a:solidFill>
                  <a:schemeClr val="lt1"/>
                </a:solidFill>
              </a:rPr>
              <a:t>证据质量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893" name="Google Shape;893;p22"/>
          <p:cNvSpPr txBox="1"/>
          <p:nvPr/>
        </p:nvSpPr>
        <p:spPr>
          <a:xfrm>
            <a:off x="15702584" y="7787550"/>
            <a:ext cx="2266200" cy="1488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       安全准备？</a:t>
            </a:r>
            <a:endParaRPr sz="1800" b="1">
              <a:solidFill>
                <a:srgbClr val="00E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E2E8F0"/>
                </a:solidFill>
                <a:latin typeface="Arial"/>
                <a:ea typeface="Arial"/>
                <a:cs typeface="Arial"/>
                <a:sym typeface="Arial"/>
              </a:rPr>
              <a:t>长期数据</a:t>
            </a:r>
            <a:endParaRPr sz="1800">
              <a:solidFill>
                <a:srgbClr val="E2E8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E2E8F0"/>
                </a:solidFill>
                <a:latin typeface="Arial"/>
                <a:ea typeface="Arial"/>
                <a:cs typeface="Arial"/>
                <a:sym typeface="Arial"/>
              </a:rPr>
              <a:t>信号管理</a:t>
            </a:r>
            <a:endParaRPr sz="1800">
              <a:solidFill>
                <a:srgbClr val="E2E8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E2E8F0"/>
                </a:solidFill>
                <a:latin typeface="Arial"/>
                <a:ea typeface="Arial"/>
                <a:cs typeface="Arial"/>
                <a:sym typeface="Arial"/>
              </a:rPr>
              <a:t>PV系统建设</a:t>
            </a:r>
            <a:endParaRPr sz="1800">
              <a:solidFill>
                <a:srgbClr val="E2E8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rgbClr val="E2E8F0"/>
                </a:solidFill>
                <a:latin typeface="Arial"/>
                <a:ea typeface="Arial"/>
                <a:cs typeface="Arial"/>
                <a:sym typeface="Arial"/>
              </a:rPr>
              <a:t>风险最小化</a:t>
            </a:r>
            <a:endParaRPr sz="1800">
              <a:solidFill>
                <a:srgbClr val="E2E8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22"/>
          <p:cNvSpPr txBox="1"/>
          <p:nvPr/>
        </p:nvSpPr>
        <p:spPr>
          <a:xfrm>
            <a:off x="18606843" y="7771850"/>
            <a:ext cx="2489400" cy="156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E0FF"/>
                </a:solidFill>
                <a:latin typeface="Arial"/>
                <a:ea typeface="Arial"/>
                <a:cs typeface="Arial"/>
                <a:sym typeface="Arial"/>
              </a:rPr>
              <a:t>定价准备？</a:t>
            </a:r>
            <a:endParaRPr sz="1800" b="1">
              <a:solidFill>
                <a:srgbClr val="00E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Char char="●"/>
            </a:pPr>
            <a:r>
              <a:rPr lang="en-US" sz="1800">
                <a:solidFill>
                  <a:srgbClr val="E2E8F0"/>
                </a:solidFill>
              </a:rPr>
              <a:t>全球定价策略</a:t>
            </a:r>
            <a:endParaRPr sz="1800">
              <a:solidFill>
                <a:srgbClr val="E2E8F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Char char="●"/>
            </a:pPr>
            <a:r>
              <a:rPr lang="en-US" sz="1800">
                <a:solidFill>
                  <a:srgbClr val="E2E8F0"/>
                </a:solidFill>
              </a:rPr>
              <a:t>市场准入计划</a:t>
            </a:r>
            <a:endParaRPr sz="1800">
              <a:solidFill>
                <a:srgbClr val="E2E8F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Char char="●"/>
            </a:pPr>
            <a:r>
              <a:rPr lang="en-US" sz="1800">
                <a:solidFill>
                  <a:srgbClr val="E2E8F0"/>
                </a:solidFill>
              </a:rPr>
              <a:t>参考定价</a:t>
            </a:r>
            <a:endParaRPr sz="1800">
              <a:solidFill>
                <a:srgbClr val="E2E8F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E2E8F0"/>
              </a:buClr>
              <a:buSzPts val="1800"/>
              <a:buChar char="●"/>
            </a:pPr>
            <a:r>
              <a:rPr lang="en-US" sz="1800">
                <a:solidFill>
                  <a:srgbClr val="E2E8F0"/>
                </a:solidFill>
              </a:rPr>
              <a:t>谈判就绪度</a:t>
            </a:r>
            <a:endParaRPr sz="1800"/>
          </a:p>
        </p:txBody>
      </p:sp>
      <p:sp>
        <p:nvSpPr>
          <p:cNvPr id="895" name="Google Shape;895;p22"/>
          <p:cNvSpPr txBox="1"/>
          <p:nvPr/>
        </p:nvSpPr>
        <p:spPr>
          <a:xfrm>
            <a:off x="6479000" y="5282134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全球对照药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22"/>
          <p:cNvSpPr txBox="1"/>
          <p:nvPr/>
        </p:nvSpPr>
        <p:spPr>
          <a:xfrm>
            <a:off x="9415301" y="5296981"/>
            <a:ext cx="3000000" cy="51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群体药代动力学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97" name="Google Shape;897;p22"/>
          <p:cNvSpPr txBox="1"/>
          <p:nvPr/>
        </p:nvSpPr>
        <p:spPr>
          <a:xfrm>
            <a:off x="12287875" y="5328897"/>
            <a:ext cx="3000000" cy="51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西方人群亚组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98" name="Google Shape;898;p22"/>
          <p:cNvSpPr txBox="1"/>
          <p:nvPr/>
        </p:nvSpPr>
        <p:spPr>
          <a:xfrm>
            <a:off x="15160075" y="5314050"/>
            <a:ext cx="3000000" cy="51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剂量优化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99" name="Google Shape;899;p22"/>
          <p:cNvSpPr txBox="1"/>
          <p:nvPr/>
        </p:nvSpPr>
        <p:spPr>
          <a:xfrm>
            <a:off x="18319634" y="5306200"/>
            <a:ext cx="3000000" cy="55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安全性成熟度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24950" y="5593080"/>
            <a:ext cx="11607800" cy="2153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828800">
              <a:buClrTx/>
            </a:pPr>
            <a:r>
              <a:rPr lang="en-US" altLang="zh-CN" sz="8800" b="1" kern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       Q&amp;A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buClrTx/>
            </a:pPr>
            <a:fld id="{565CE74E-AB26-4998-AD42-012C4C1AD076}" type="slidenum">
              <a:rPr lang="zh-CN" alt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微软雅黑" panose="020B0503020204020204" pitchFamily="34" charset="-122"/>
                <a:cs typeface="+mn-cs"/>
              </a:rPr>
              <a:pPr defTabSz="1828800">
                <a:buClrTx/>
              </a:pPr>
              <a:t>24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0D4E168-E50D-4CF8-EF38-81694F15C9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1076" y="687884"/>
            <a:ext cx="6256601" cy="1256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82FBC-F850-65C6-4559-8CFC19760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519" y="8506717"/>
            <a:ext cx="4466939" cy="426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A73B17-5B2C-4A31-127B-5CAFD464C9C8}"/>
              </a:ext>
            </a:extLst>
          </p:cNvPr>
          <p:cNvSpPr txBox="1"/>
          <p:nvPr/>
        </p:nvSpPr>
        <p:spPr>
          <a:xfrm>
            <a:off x="13468960" y="11247640"/>
            <a:ext cx="11447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Email:  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daorong.zhang@ergomedgroup.com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200" kern="1200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Website: </a:t>
            </a:r>
            <a:r>
              <a:rPr lang="de-DE" sz="3200" kern="12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www.primevigilance.com, www. ergomedgroup</a:t>
            </a:r>
            <a:r>
              <a:rPr lang="de-DE" sz="3200" dirty="0">
                <a:solidFill>
                  <a:schemeClr val="bg1"/>
                </a:solidFill>
                <a:latin typeface="Calibri" panose="020F0502020204030204"/>
              </a:rPr>
              <a:t>.com</a:t>
            </a:r>
            <a:endParaRPr kumimoji="0" lang="de-DE" sz="32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DED2C2-66F0-BC97-4156-6E38941D2AE9}"/>
              </a:ext>
            </a:extLst>
          </p:cNvPr>
          <p:cNvSpPr txBox="1"/>
          <p:nvPr/>
        </p:nvSpPr>
        <p:spPr>
          <a:xfrm>
            <a:off x="11608902" y="10567409"/>
            <a:ext cx="9123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sv-SE" sz="3200" b="1" dirty="0">
                <a:solidFill>
                  <a:schemeClr val="bg1"/>
                </a:solidFill>
              </a:rPr>
              <a:t>如有任何问题,欢迎随时垂询 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24950" y="5593080"/>
            <a:ext cx="11607800" cy="2153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828800">
              <a:buClrTx/>
            </a:pPr>
            <a:r>
              <a:rPr lang="en-US" altLang="zh-CN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             </a:t>
            </a:r>
            <a:r>
              <a:rPr lang="zh-CN" altLang="en-US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谢</a:t>
            </a:r>
            <a:r>
              <a:rPr lang="en-US" altLang="zh-CN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谢</a:t>
            </a:r>
            <a:r>
              <a:rPr lang="en-US" altLang="zh-CN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8800" b="1" kern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！</a:t>
            </a:r>
          </a:p>
          <a:p>
            <a:pPr defTabSz="1828800">
              <a:buClrTx/>
            </a:pPr>
            <a:endParaRPr lang="zh-CN" altLang="en-US" sz="88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defTabSz="1828800">
              <a:buClrTx/>
            </a:pPr>
            <a:endParaRPr lang="zh-CN" altLang="en-US" sz="8800" b="1" kern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>
              <a:buClrTx/>
            </a:pPr>
            <a:fld id="{565CE74E-AB26-4998-AD42-012C4C1AD076}" type="slidenum">
              <a:rPr lang="zh-CN" altLang="en-US" kern="1200">
                <a:solidFill>
                  <a:prstClr val="black">
                    <a:tint val="75000"/>
                  </a:prstClr>
                </a:solidFill>
                <a:latin typeface="Calibri"/>
                <a:ea typeface="微软雅黑" panose="020B0503020204020204" pitchFamily="34" charset="-122"/>
                <a:cs typeface="+mn-cs"/>
              </a:rPr>
              <a:pPr defTabSz="1828800">
                <a:buClrTx/>
              </a:pPr>
              <a:t>25</a:t>
            </a:fld>
            <a:endParaRPr lang="zh-CN" altLang="en-US" kern="1200">
              <a:solidFill>
                <a:prstClr val="black">
                  <a:tint val="75000"/>
                </a:prstClr>
              </a:solidFill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9617C3B4-350E-48E4-E177-C4D1C41EDA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1076" y="687884"/>
            <a:ext cx="6256601" cy="12563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A9FC0D-58BE-D6D7-4DF0-6A4567628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5519" y="8506717"/>
            <a:ext cx="4466939" cy="4267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1EC7E1-DE73-CE1E-849C-7D8CF6A57F4F}"/>
              </a:ext>
            </a:extLst>
          </p:cNvPr>
          <p:cNvSpPr txBox="1"/>
          <p:nvPr/>
        </p:nvSpPr>
        <p:spPr>
          <a:xfrm>
            <a:off x="11608902" y="10567409"/>
            <a:ext cx="9123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sv-SE" sz="3200" b="1" dirty="0">
                <a:solidFill>
                  <a:schemeClr val="bg1"/>
                </a:solidFill>
              </a:rPr>
              <a:t>如有任何问题,欢迎随时垂询 !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5942D1-A75A-10ED-927B-6F2B94DF68B5}"/>
              </a:ext>
            </a:extLst>
          </p:cNvPr>
          <p:cNvSpPr txBox="1"/>
          <p:nvPr/>
        </p:nvSpPr>
        <p:spPr>
          <a:xfrm>
            <a:off x="13468960" y="11247640"/>
            <a:ext cx="11447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Email:  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daorong.zhang@ergomedgroup.com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3200" kern="1200" dirty="0">
                <a:solidFill>
                  <a:srgbClr val="00B0F0"/>
                </a:solidFill>
                <a:latin typeface="Calibri" panose="020F0502020204030204"/>
                <a:ea typeface="+mn-ea"/>
                <a:cs typeface="+mn-cs"/>
              </a:rPr>
              <a:t>Website: </a:t>
            </a:r>
            <a:r>
              <a:rPr lang="de-DE" sz="3200" kern="1200" dirty="0">
                <a:solidFill>
                  <a:schemeClr val="bg1"/>
                </a:solidFill>
                <a:latin typeface="Calibri" panose="020F0502020204030204"/>
                <a:ea typeface="+mn-ea"/>
                <a:cs typeface="+mn-cs"/>
              </a:rPr>
              <a:t>www.primevigilance.com, www. ergomedgroup</a:t>
            </a:r>
            <a:r>
              <a:rPr lang="de-DE" sz="3200" dirty="0">
                <a:solidFill>
                  <a:schemeClr val="bg1"/>
                </a:solidFill>
                <a:latin typeface="Calibri" panose="020F0502020204030204"/>
              </a:rPr>
              <a:t>.com</a:t>
            </a:r>
            <a:endParaRPr kumimoji="0" lang="de-DE" sz="32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PrimeVigilance">
      <a:dk1>
        <a:srgbClr val="4B4B4B"/>
      </a:dk1>
      <a:lt1>
        <a:srgbClr val="FFFFFF"/>
      </a:lt1>
      <a:dk2>
        <a:srgbClr val="001932"/>
      </a:dk2>
      <a:lt2>
        <a:srgbClr val="E8E8E8"/>
      </a:lt2>
      <a:accent1>
        <a:srgbClr val="003265"/>
      </a:accent1>
      <a:accent2>
        <a:srgbClr val="CA1D20"/>
      </a:accent2>
      <a:accent3>
        <a:srgbClr val="F26322"/>
      </a:accent3>
      <a:accent4>
        <a:srgbClr val="009EE0"/>
      </a:accent4>
      <a:accent5>
        <a:srgbClr val="EA961C"/>
      </a:accent5>
      <a:accent6>
        <a:srgbClr val="009EE0"/>
      </a:accent6>
      <a:hlink>
        <a:srgbClr val="EA961C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PrimeVigilance">
      <a:dk1>
        <a:srgbClr val="4B4B4B"/>
      </a:dk1>
      <a:lt1>
        <a:srgbClr val="FFFFFF"/>
      </a:lt1>
      <a:dk2>
        <a:srgbClr val="001932"/>
      </a:dk2>
      <a:lt2>
        <a:srgbClr val="E8E8E8"/>
      </a:lt2>
      <a:accent1>
        <a:srgbClr val="003265"/>
      </a:accent1>
      <a:accent2>
        <a:srgbClr val="CA1D20"/>
      </a:accent2>
      <a:accent3>
        <a:srgbClr val="F26322"/>
      </a:accent3>
      <a:accent4>
        <a:srgbClr val="009EE0"/>
      </a:accent4>
      <a:accent5>
        <a:srgbClr val="EA961C"/>
      </a:accent5>
      <a:accent6>
        <a:srgbClr val="009EE0"/>
      </a:accent6>
      <a:hlink>
        <a:srgbClr val="EA961C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57ED7D4349374A89380ABCE6C7A67E" ma:contentTypeVersion="14" ma:contentTypeDescription="Create a new document." ma:contentTypeScope="" ma:versionID="c0d4ff723c462ea4689ca094392ca212">
  <xsd:schema xmlns:xsd="http://www.w3.org/2001/XMLSchema" xmlns:xs="http://www.w3.org/2001/XMLSchema" xmlns:p="http://schemas.microsoft.com/office/2006/metadata/properties" xmlns:ns3="71e6a6d3-c5de-47d9-9726-48dd7af86240" xmlns:ns4="a69e1816-50a0-4954-a8ab-5b1167960724" targetNamespace="http://schemas.microsoft.com/office/2006/metadata/properties" ma:root="true" ma:fieldsID="be3eefc94193488c563ebdab30981f3a" ns3:_="" ns4:_="">
    <xsd:import namespace="71e6a6d3-c5de-47d9-9726-48dd7af86240"/>
    <xsd:import namespace="a69e1816-50a0-4954-a8ab-5b1167960724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SearchPropertie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e6a6d3-c5de-47d9-9726-48dd7af86240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e1816-50a0-4954-a8ab-5b116796072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e6a6d3-c5de-47d9-9726-48dd7af86240" xsi:nil="true"/>
  </documentManagement>
</p:properties>
</file>

<file path=customXml/itemProps1.xml><?xml version="1.0" encoding="utf-8"?>
<ds:datastoreItem xmlns:ds="http://schemas.openxmlformats.org/officeDocument/2006/customXml" ds:itemID="{16E2AE3F-92E7-4351-987A-E1FF27669F19}">
  <ds:schemaRefs>
    <ds:schemaRef ds:uri="71e6a6d3-c5de-47d9-9726-48dd7af86240"/>
    <ds:schemaRef ds:uri="a69e1816-50a0-4954-a8ab-5b11679607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F149CF-439E-44DE-81EB-C32D3161A0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BA5727-899B-4CF8-AAB6-D1FBCD9A33A8}">
  <ds:schemaRefs>
    <ds:schemaRef ds:uri="a69e1816-50a0-4954-a8ab-5b1167960724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71e6a6d3-c5de-47d9-9726-48dd7af862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1900</Words>
  <Application>Microsoft Office PowerPoint</Application>
  <PresentationFormat>Custom</PresentationFormat>
  <Paragraphs>545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Calibri</vt:lpstr>
      <vt:lpstr>Play</vt:lpstr>
      <vt:lpstr>Calibri Light</vt:lpstr>
      <vt:lpstr>微软雅黑</vt:lpstr>
      <vt:lpstr>Arial</vt:lpstr>
      <vt:lpstr>1_Office Theme</vt:lpstr>
      <vt:lpstr>1_Office Theme</vt:lpstr>
      <vt:lpstr>WPS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Simon Willox</dc:creator>
  <cp:lastModifiedBy>Nan Shao</cp:lastModifiedBy>
  <cp:revision>2</cp:revision>
  <dcterms:created xsi:type="dcterms:W3CDTF">2017-10-04T16:09:25Z</dcterms:created>
  <dcterms:modified xsi:type="dcterms:W3CDTF">2026-09-03T07:38:01Z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0x0101008D57ED7D4349374A89380ABCE6C7A67E</vt:lpwstr>
  </property>
  <property fmtid="{D5CDD505-2E9C-101B-9397-08002B2CF9AE}" pid="3" name="_dlc_DocIdItemGuid">
    <vt:lpwstr>9330a2ff-1416-4b07-ba25-0f1e9c6b3d53</vt:lpwstr>
  </property>
  <property fmtid="{D5CDD505-2E9C-101B-9397-08002B2CF9AE}" pid="4" name="MediaServiceImageTags">
    <vt:lpwstr/>
  </property>
  <property fmtid="{D5CDD505-2E9C-101B-9397-08002B2CF9AE}" pid="5" name="MSIP_Label_e992a1f4-4030-4abc-bf57-19f82b81f9a6_Enabled">
    <vt:lpwstr>true</vt:lpwstr>
  </property>
  <property fmtid="{D5CDD505-2E9C-101B-9397-08002B2CF9AE}" pid="6" name="MSIP_Label_e992a1f4-4030-4abc-bf57-19f82b81f9a6_SetDate">
    <vt:lpwstr>2026-07-09T09:27:39Z</vt:lpwstr>
  </property>
  <property fmtid="{D5CDD505-2E9C-101B-9397-08002B2CF9AE}" pid="7" name="MSIP_Label_e992a1f4-4030-4abc-bf57-19f82b81f9a6_Method">
    <vt:lpwstr>Standard</vt:lpwstr>
  </property>
  <property fmtid="{D5CDD505-2E9C-101B-9397-08002B2CF9AE}" pid="8" name="MSIP_Label_e992a1f4-4030-4abc-bf57-19f82b81f9a6_Name">
    <vt:lpwstr>Internal Use Only - Rollout Phase 1</vt:lpwstr>
  </property>
  <property fmtid="{D5CDD505-2E9C-101B-9397-08002B2CF9AE}" pid="9" name="MSIP_Label_e992a1f4-4030-4abc-bf57-19f82b81f9a6_SiteId">
    <vt:lpwstr>45248821-972b-4aa0-804a-ae60d7f65779</vt:lpwstr>
  </property>
  <property fmtid="{D5CDD505-2E9C-101B-9397-08002B2CF9AE}" pid="10" name="MSIP_Label_e992a1f4-4030-4abc-bf57-19f82b81f9a6_ActionId">
    <vt:lpwstr>c4e0c2b3-4f41-4120-94b7-3c0393a322a2</vt:lpwstr>
  </property>
  <property fmtid="{D5CDD505-2E9C-101B-9397-08002B2CF9AE}" pid="11" name="MSIP_Label_e992a1f4-4030-4abc-bf57-19f82b81f9a6_ContentBits">
    <vt:lpwstr>2</vt:lpwstr>
  </property>
  <property fmtid="{D5CDD505-2E9C-101B-9397-08002B2CF9AE}" pid="12" name="MSIP_Label_e992a1f4-4030-4abc-bf57-19f82b81f9a6_Tag">
    <vt:lpwstr>10, 3, 0, 2</vt:lpwstr>
  </property>
  <property fmtid="{D5CDD505-2E9C-101B-9397-08002B2CF9AE}" pid="13" name="ClassificationContentMarkingFooterLocations">
    <vt:lpwstr>White:8\Ergomed Template:12\Office Theme:8\1_Office Theme:7\2_Office Theme:8</vt:lpwstr>
  </property>
  <property fmtid="{D5CDD505-2E9C-101B-9397-08002B2CF9AE}" pid="14" name="ClassificationContentMarkingFooterText">
    <vt:lpwstr>INTERNAL USE ONLY</vt:lpwstr>
  </property>
</Properties>
</file>